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5"/>
  </p:notesMasterIdLst>
  <p:handoutMasterIdLst>
    <p:handoutMasterId r:id="rId86"/>
  </p:handoutMasterIdLst>
  <p:sldIdLst>
    <p:sldId id="772" r:id="rId4"/>
    <p:sldId id="773" r:id="rId6"/>
    <p:sldId id="339" r:id="rId7"/>
    <p:sldId id="340" r:id="rId8"/>
    <p:sldId id="545" r:id="rId9"/>
    <p:sldId id="546" r:id="rId10"/>
    <p:sldId id="775" r:id="rId11"/>
    <p:sldId id="390" r:id="rId12"/>
    <p:sldId id="547" r:id="rId13"/>
    <p:sldId id="258" r:id="rId14"/>
    <p:sldId id="260" r:id="rId15"/>
    <p:sldId id="265" r:id="rId16"/>
    <p:sldId id="261" r:id="rId17"/>
    <p:sldId id="262" r:id="rId18"/>
    <p:sldId id="263" r:id="rId19"/>
    <p:sldId id="264" r:id="rId20"/>
    <p:sldId id="266" r:id="rId21"/>
    <p:sldId id="267" r:id="rId22"/>
    <p:sldId id="268" r:id="rId23"/>
    <p:sldId id="269" r:id="rId24"/>
    <p:sldId id="270" r:id="rId25"/>
    <p:sldId id="271" r:id="rId26"/>
    <p:sldId id="272" r:id="rId27"/>
    <p:sldId id="275" r:id="rId28"/>
    <p:sldId id="276" r:id="rId29"/>
    <p:sldId id="277" r:id="rId30"/>
    <p:sldId id="280" r:id="rId31"/>
    <p:sldId id="257" r:id="rId32"/>
    <p:sldId id="788" r:id="rId33"/>
    <p:sldId id="789" r:id="rId34"/>
    <p:sldId id="790" r:id="rId35"/>
    <p:sldId id="791" r:id="rId36"/>
    <p:sldId id="792" r:id="rId37"/>
    <p:sldId id="303" r:id="rId38"/>
    <p:sldId id="273" r:id="rId39"/>
    <p:sldId id="323" r:id="rId40"/>
    <p:sldId id="324" r:id="rId41"/>
    <p:sldId id="329" r:id="rId42"/>
    <p:sldId id="325" r:id="rId43"/>
    <p:sldId id="330" r:id="rId44"/>
    <p:sldId id="327" r:id="rId45"/>
    <p:sldId id="331" r:id="rId46"/>
    <p:sldId id="326" r:id="rId47"/>
    <p:sldId id="328" r:id="rId48"/>
    <p:sldId id="333" r:id="rId49"/>
    <p:sldId id="793" r:id="rId50"/>
    <p:sldId id="307" r:id="rId51"/>
    <p:sldId id="309" r:id="rId52"/>
    <p:sldId id="310" r:id="rId53"/>
    <p:sldId id="313" r:id="rId54"/>
    <p:sldId id="334" r:id="rId55"/>
    <p:sldId id="311" r:id="rId56"/>
    <p:sldId id="312" r:id="rId57"/>
    <p:sldId id="315" r:id="rId58"/>
    <p:sldId id="317" r:id="rId59"/>
    <p:sldId id="316" r:id="rId60"/>
    <p:sldId id="787" r:id="rId61"/>
    <p:sldId id="570" r:id="rId62"/>
    <p:sldId id="731" r:id="rId63"/>
    <p:sldId id="796" r:id="rId64"/>
    <p:sldId id="559" r:id="rId65"/>
    <p:sldId id="290" r:id="rId66"/>
    <p:sldId id="289" r:id="rId67"/>
    <p:sldId id="259" r:id="rId68"/>
    <p:sldId id="797" r:id="rId69"/>
    <p:sldId id="798" r:id="rId70"/>
    <p:sldId id="799" r:id="rId71"/>
    <p:sldId id="800" r:id="rId72"/>
    <p:sldId id="805" r:id="rId73"/>
    <p:sldId id="801" r:id="rId74"/>
    <p:sldId id="804" r:id="rId75"/>
    <p:sldId id="802" r:id="rId76"/>
    <p:sldId id="288" r:id="rId77"/>
    <p:sldId id="803" r:id="rId78"/>
    <p:sldId id="739" r:id="rId79"/>
    <p:sldId id="740" r:id="rId80"/>
    <p:sldId id="741" r:id="rId81"/>
    <p:sldId id="742" r:id="rId82"/>
    <p:sldId id="551" r:id="rId83"/>
    <p:sldId id="564" r:id="rId84"/>
    <p:sldId id="308"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65" autoAdjust="0"/>
  </p:normalViewPr>
  <p:slideViewPr>
    <p:cSldViewPr showGuides="1">
      <p:cViewPr varScale="1">
        <p:scale>
          <a:sx n="85" d="100"/>
          <a:sy n="85" d="100"/>
        </p:scale>
        <p:origin x="1378"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5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FE945E-A616-4E00-AB19-078DFBC3FF6C}"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171421E-A63F-487E-965B-07B14CC477F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57F6E-8ADE-48A1-B1C5-AA8FE11E4C12}"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E75BCC-52BF-479D-8785-ECCB0FF1F3F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6E75BCC-52BF-479D-8785-ECCB0FF1F3F2}"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1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14" name="Google Shape;314;p12: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
        <p:cNvGrpSpPr/>
        <p:nvPr/>
      </p:nvGrpSpPr>
      <p:grpSpPr>
        <a:xfrm>
          <a:off x="0" y="0"/>
          <a:ext cx="0" cy="0"/>
          <a:chOff x="0" y="0"/>
          <a:chExt cx="0" cy="0"/>
        </a:xfrm>
      </p:grpSpPr>
      <p:sp>
        <p:nvSpPr>
          <p:cNvPr id="320" name="Google Shape;320;p13: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21" name="Google Shape;321;p13: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
        <p:cNvGrpSpPr/>
        <p:nvPr/>
      </p:nvGrpSpPr>
      <p:grpSpPr>
        <a:xfrm>
          <a:off x="0" y="0"/>
          <a:ext cx="0" cy="0"/>
          <a:chOff x="0" y="0"/>
          <a:chExt cx="0" cy="0"/>
        </a:xfrm>
      </p:grpSpPr>
      <p:sp>
        <p:nvSpPr>
          <p:cNvPr id="326" name="Google Shape;326;p14: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27" name="Google Shape;327;p14: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35" name="Google Shape;335;p15: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
        <p:cNvGrpSpPr/>
        <p:nvPr/>
      </p:nvGrpSpPr>
      <p:grpSpPr>
        <a:xfrm>
          <a:off x="0" y="0"/>
          <a:ext cx="0" cy="0"/>
          <a:chOff x="0" y="0"/>
          <a:chExt cx="0" cy="0"/>
        </a:xfrm>
      </p:grpSpPr>
      <p:sp>
        <p:nvSpPr>
          <p:cNvPr id="343" name="Google Shape;343;p16: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44" name="Google Shape;344;p16: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Google Shape;354;p17: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55" name="Google Shape;355;p17: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8"/>
        <p:cNvGrpSpPr/>
        <p:nvPr/>
      </p:nvGrpSpPr>
      <p:grpSpPr>
        <a:xfrm>
          <a:off x="0" y="0"/>
          <a:ext cx="0" cy="0"/>
          <a:chOff x="0" y="0"/>
          <a:chExt cx="0" cy="0"/>
        </a:xfrm>
      </p:grpSpPr>
      <p:sp>
        <p:nvSpPr>
          <p:cNvPr id="379" name="Google Shape;379;p20: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80" name="Google Shape;380;p20: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4"/>
        <p:cNvGrpSpPr/>
        <p:nvPr/>
      </p:nvGrpSpPr>
      <p:grpSpPr>
        <a:xfrm>
          <a:off x="0" y="0"/>
          <a:ext cx="0" cy="0"/>
          <a:chOff x="0" y="0"/>
          <a:chExt cx="0" cy="0"/>
        </a:xfrm>
      </p:grpSpPr>
      <p:sp>
        <p:nvSpPr>
          <p:cNvPr id="385" name="Google Shape;385;p21: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86" name="Google Shape;386;p2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1"/>
        <p:cNvGrpSpPr/>
        <p:nvPr/>
      </p:nvGrpSpPr>
      <p:grpSpPr>
        <a:xfrm>
          <a:off x="0" y="0"/>
          <a:ext cx="0" cy="0"/>
          <a:chOff x="0" y="0"/>
          <a:chExt cx="0" cy="0"/>
        </a:xfrm>
      </p:grpSpPr>
      <p:sp>
        <p:nvSpPr>
          <p:cNvPr id="392" name="Google Shape;392;p2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93" name="Google Shape;393;p22: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0"/>
        <p:cNvGrpSpPr/>
        <p:nvPr/>
      </p:nvGrpSpPr>
      <p:grpSpPr>
        <a:xfrm>
          <a:off x="0" y="0"/>
          <a:ext cx="0" cy="0"/>
          <a:chOff x="0" y="0"/>
          <a:chExt cx="0" cy="0"/>
        </a:xfrm>
      </p:grpSpPr>
      <p:sp>
        <p:nvSpPr>
          <p:cNvPr id="421" name="Google Shape;421;p25: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422" name="Google Shape;422;p25: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1"/>
        <p:cNvGrpSpPr/>
        <p:nvPr/>
      </p:nvGrpSpPr>
      <p:grpSpPr>
        <a:xfrm>
          <a:off x="0" y="0"/>
          <a:ext cx="0" cy="0"/>
          <a:chOff x="0" y="0"/>
          <a:chExt cx="0" cy="0"/>
        </a:xfrm>
      </p:grpSpPr>
      <p:sp>
        <p:nvSpPr>
          <p:cNvPr id="242" name="Google Shape;242;p3: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243" name="Google Shape;243;p3: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89" name="Google Shape;189;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
        <p:cNvGrpSpPr/>
        <p:nvPr/>
      </p:nvGrpSpPr>
      <p:grpSpPr>
        <a:xfrm>
          <a:off x="0" y="0"/>
          <a:ext cx="0" cy="0"/>
          <a:chOff x="0" y="0"/>
          <a:chExt cx="0" cy="0"/>
        </a:xfrm>
      </p:grpSpPr>
      <p:sp>
        <p:nvSpPr>
          <p:cNvPr id="195" name="Google Shape;19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96" name="Google Shape;196;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
        <p:cNvGrpSpPr/>
        <p:nvPr/>
      </p:nvGrpSpPr>
      <p:grpSpPr>
        <a:xfrm>
          <a:off x="0" y="0"/>
          <a:ext cx="0" cy="0"/>
          <a:chOff x="0" y="0"/>
          <a:chExt cx="0" cy="0"/>
        </a:xfrm>
      </p:grpSpPr>
      <p:sp>
        <p:nvSpPr>
          <p:cNvPr id="210" name="Google Shape;21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11" name="Google Shape;211;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18" name="Google Shape;218;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2"/>
        <p:cNvGrpSpPr/>
        <p:nvPr/>
      </p:nvGrpSpPr>
      <p:grpSpPr>
        <a:xfrm>
          <a:off x="0" y="0"/>
          <a:ext cx="0" cy="0"/>
          <a:chOff x="0" y="0"/>
          <a:chExt cx="0" cy="0"/>
        </a:xfrm>
      </p:grpSpPr>
      <p:sp>
        <p:nvSpPr>
          <p:cNvPr id="253" name="Google Shape;25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54" name="Google Shape;254;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61" name="Google Shape;261;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3"/>
        <p:cNvGrpSpPr/>
        <p:nvPr/>
      </p:nvGrpSpPr>
      <p:grpSpPr>
        <a:xfrm>
          <a:off x="0" y="0"/>
          <a:ext cx="0" cy="0"/>
          <a:chOff x="0" y="0"/>
          <a:chExt cx="0" cy="0"/>
        </a:xfrm>
      </p:grpSpPr>
      <p:sp>
        <p:nvSpPr>
          <p:cNvPr id="304" name="Google Shape;30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05" name="Google Shape;305;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7"/>
        <p:cNvGrpSpPr/>
        <p:nvPr/>
      </p:nvGrpSpPr>
      <p:grpSpPr>
        <a:xfrm>
          <a:off x="0" y="0"/>
          <a:ext cx="0" cy="0"/>
          <a:chOff x="0" y="0"/>
          <a:chExt cx="0" cy="0"/>
        </a:xfrm>
      </p:grpSpPr>
      <p:sp>
        <p:nvSpPr>
          <p:cNvPr id="408" name="Google Shape;40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09" name="Google Shape;409;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4"/>
        <p:cNvGrpSpPr/>
        <p:nvPr/>
      </p:nvGrpSpPr>
      <p:grpSpPr>
        <a:xfrm>
          <a:off x="0" y="0"/>
          <a:ext cx="0" cy="0"/>
          <a:chOff x="0" y="0"/>
          <a:chExt cx="0" cy="0"/>
        </a:xfrm>
      </p:grpSpPr>
      <p:sp>
        <p:nvSpPr>
          <p:cNvPr id="415" name="Google Shape;41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16" name="Google Shape;416;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p5: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256" name="Google Shape;256;p5: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1"/>
        <p:cNvGrpSpPr/>
        <p:nvPr/>
      </p:nvGrpSpPr>
      <p:grpSpPr>
        <a:xfrm>
          <a:off x="0" y="0"/>
          <a:ext cx="0" cy="0"/>
          <a:chOff x="0" y="0"/>
          <a:chExt cx="0" cy="0"/>
        </a:xfrm>
      </p:grpSpPr>
      <p:sp>
        <p:nvSpPr>
          <p:cNvPr id="432" name="Google Shape;432;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sz="1200" b="0" i="0">
                <a:solidFill>
                  <a:schemeClr val="dk1"/>
                </a:solidFill>
                <a:latin typeface="Calibri" panose="020F0502020204030204"/>
                <a:ea typeface="Calibri" panose="020F0502020204030204"/>
                <a:cs typeface="Calibri" panose="020F0502020204030204"/>
                <a:sym typeface="Calibri" panose="020F0502020204030204"/>
              </a:rPr>
              <a:t>The key difference between calloc and malloc is that calloc allocates the memory and also initialize the allocated memory blocks to zero whereas malloc allocates the memory but does not initialize that allocated memory to zero. Accessing the content in calloc will give zero, but malloc will give a garbage value.</a:t>
            </a:r>
            <a:endParaRPr lang="en-US" sz="1200" b="0" i="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SzPts val="1400"/>
              <a:buNone/>
            </a:pPr>
            <a:br>
              <a:rPr lang="en-US"/>
            </a:br>
            <a:endParaRPr lang="en-US"/>
          </a:p>
        </p:txBody>
      </p:sp>
      <p:sp>
        <p:nvSpPr>
          <p:cNvPr id="434" name="Google Shape;43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2"/>
        <p:cNvGrpSpPr/>
        <p:nvPr/>
      </p:nvGrpSpPr>
      <p:grpSpPr>
        <a:xfrm>
          <a:off x="0" y="0"/>
          <a:ext cx="0" cy="0"/>
          <a:chOff x="0" y="0"/>
          <a:chExt cx="0" cy="0"/>
        </a:xfrm>
      </p:grpSpPr>
      <p:sp>
        <p:nvSpPr>
          <p:cNvPr id="473" name="Google Shape;47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74" name="Google Shape;474;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8"/>
        <p:cNvGrpSpPr/>
        <p:nvPr/>
      </p:nvGrpSpPr>
      <p:grpSpPr>
        <a:xfrm>
          <a:off x="0" y="0"/>
          <a:ext cx="0" cy="0"/>
          <a:chOff x="0" y="0"/>
          <a:chExt cx="0" cy="0"/>
        </a:xfrm>
      </p:grpSpPr>
      <p:sp>
        <p:nvSpPr>
          <p:cNvPr id="449" name="Google Shape;44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50" name="Google Shape;450;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6"/>
        <p:cNvGrpSpPr/>
        <p:nvPr/>
      </p:nvGrpSpPr>
      <p:grpSpPr>
        <a:xfrm>
          <a:off x="0" y="0"/>
          <a:ext cx="0" cy="0"/>
          <a:chOff x="0" y="0"/>
          <a:chExt cx="0" cy="0"/>
        </a:xfrm>
      </p:grpSpPr>
      <p:sp>
        <p:nvSpPr>
          <p:cNvPr id="457" name="Google Shape;45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58" name="Google Shape;458;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0"/>
        <p:cNvGrpSpPr/>
        <p:nvPr/>
      </p:nvGrpSpPr>
      <p:grpSpPr>
        <a:xfrm>
          <a:off x="0" y="0"/>
          <a:ext cx="0" cy="0"/>
          <a:chOff x="0" y="0"/>
          <a:chExt cx="0" cy="0"/>
        </a:xfrm>
      </p:grpSpPr>
      <p:sp>
        <p:nvSpPr>
          <p:cNvPr id="421" name="Google Shape;421;p25: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422" name="Google Shape;422;p25: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
        <p:cNvGrpSpPr/>
        <p:nvPr/>
      </p:nvGrpSpPr>
      <p:grpSpPr>
        <a:xfrm>
          <a:off x="0" y="0"/>
          <a:ext cx="0" cy="0"/>
          <a:chOff x="0" y="0"/>
          <a:chExt cx="0" cy="0"/>
        </a:xfrm>
      </p:grpSpPr>
      <p:sp>
        <p:nvSpPr>
          <p:cNvPr id="195" name="Google Shape;19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200"/>
              <a:buFont typeface="Calibri" panose="020F0502020204030204"/>
              <a:buNone/>
            </a:pPr>
          </a:p>
        </p:txBody>
      </p:sp>
      <p:sp>
        <p:nvSpPr>
          <p:cNvPr id="196" name="Google Shape;19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8"/>
        <p:cNvGrpSpPr/>
        <p:nvPr/>
      </p:nvGrpSpPr>
      <p:grpSpPr>
        <a:xfrm>
          <a:off x="0" y="0"/>
          <a:ext cx="0" cy="0"/>
          <a:chOff x="0" y="0"/>
          <a:chExt cx="0" cy="0"/>
        </a:xfrm>
      </p:grpSpPr>
      <p:sp>
        <p:nvSpPr>
          <p:cNvPr id="279" name="Google Shape;27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0" name="Google Shape;28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3"/>
        <p:cNvGrpSpPr/>
        <p:nvPr/>
      </p:nvGrpSpPr>
      <p:grpSpPr>
        <a:xfrm>
          <a:off x="0" y="0"/>
          <a:ext cx="0" cy="0"/>
          <a:chOff x="0" y="0"/>
          <a:chExt cx="0" cy="0"/>
        </a:xfrm>
      </p:grpSpPr>
      <p:sp>
        <p:nvSpPr>
          <p:cNvPr id="264" name="Google Shape;26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5" name="Google Shape;265;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2" name="Google Shape;202;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7"/>
        <p:cNvGrpSpPr/>
        <p:nvPr/>
      </p:nvGrpSpPr>
      <p:grpSpPr>
        <a:xfrm>
          <a:off x="0" y="0"/>
          <a:ext cx="0" cy="0"/>
          <a:chOff x="0" y="0"/>
          <a:chExt cx="0" cy="0"/>
        </a:xfrm>
      </p:grpSpPr>
      <p:sp>
        <p:nvSpPr>
          <p:cNvPr id="208" name="Google Shape;20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200"/>
              <a:buFont typeface="Calibri" panose="020F0502020204030204"/>
              <a:buNone/>
            </a:pPr>
          </a:p>
        </p:txBody>
      </p:sp>
      <p:sp>
        <p:nvSpPr>
          <p:cNvPr id="209" name="Google Shape;20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297" name="Google Shape;297;p10: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
        <p:cNvGrpSpPr/>
        <p:nvPr/>
      </p:nvGrpSpPr>
      <p:grpSpPr>
        <a:xfrm>
          <a:off x="0" y="0"/>
          <a:ext cx="0" cy="0"/>
          <a:chOff x="0" y="0"/>
          <a:chExt cx="0" cy="0"/>
        </a:xfrm>
      </p:grpSpPr>
      <p:sp>
        <p:nvSpPr>
          <p:cNvPr id="216" name="Google Shape;21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200"/>
              <a:buFont typeface="Calibri" panose="020F0502020204030204"/>
              <a:buNone/>
            </a:pPr>
          </a:p>
        </p:txBody>
      </p:sp>
      <p:sp>
        <p:nvSpPr>
          <p:cNvPr id="217" name="Google Shape;21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3"/>
        <p:cNvGrpSpPr/>
        <p:nvPr/>
      </p:nvGrpSpPr>
      <p:grpSpPr>
        <a:xfrm>
          <a:off x="0" y="0"/>
          <a:ext cx="0" cy="0"/>
          <a:chOff x="0" y="0"/>
          <a:chExt cx="0" cy="0"/>
        </a:xfrm>
      </p:grpSpPr>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200"/>
              <a:buFont typeface="Calibri" panose="020F0502020204030204"/>
              <a:buNone/>
            </a:pPr>
          </a:p>
        </p:txBody>
      </p:sp>
      <p:sp>
        <p:nvSpPr>
          <p:cNvPr id="225" name="Google Shape;22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9"/>
        <p:cNvGrpSpPr/>
        <p:nvPr/>
      </p:nvGrpSpPr>
      <p:grpSpPr>
        <a:xfrm>
          <a:off x="0" y="0"/>
          <a:ext cx="0" cy="0"/>
          <a:chOff x="0" y="0"/>
          <a:chExt cx="0" cy="0"/>
        </a:xfrm>
      </p:grpSpPr>
      <p:sp>
        <p:nvSpPr>
          <p:cNvPr id="230" name="Google Shape;23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1" name="Google Shape;231;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8" name="Google Shape;248;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8" name="Google Shape;248;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
        <p:cNvGrpSpPr/>
        <p:nvPr/>
      </p:nvGrpSpPr>
      <p:grpSpPr>
        <a:xfrm>
          <a:off x="0" y="0"/>
          <a:ext cx="0" cy="0"/>
          <a:chOff x="0" y="0"/>
          <a:chExt cx="0" cy="0"/>
        </a:xfrm>
      </p:grpSpPr>
      <p:sp>
        <p:nvSpPr>
          <p:cNvPr id="257" name="Google Shape;25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8" name="Google Shape;258;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
        <p:cNvGrpSpPr/>
        <p:nvPr/>
      </p:nvGrpSpPr>
      <p:grpSpPr>
        <a:xfrm>
          <a:off x="0" y="0"/>
          <a:ext cx="0" cy="0"/>
          <a:chOff x="0" y="0"/>
          <a:chExt cx="0" cy="0"/>
        </a:xfrm>
      </p:grpSpPr>
      <p:sp>
        <p:nvSpPr>
          <p:cNvPr id="272" name="Google Shape;27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3" name="Google Shape;273;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p6: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262" name="Google Shape;262;p6: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8"/>
        <p:cNvGrpSpPr/>
        <p:nvPr/>
      </p:nvGrpSpPr>
      <p:grpSpPr>
        <a:xfrm>
          <a:off x="0" y="0"/>
          <a:ext cx="0" cy="0"/>
          <a:chOff x="0" y="0"/>
          <a:chExt cx="0" cy="0"/>
        </a:xfrm>
      </p:grpSpPr>
      <p:sp>
        <p:nvSpPr>
          <p:cNvPr id="269" name="Google Shape;2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7: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271" name="Google Shape;271;p7:notes"/>
          <p:cNvSpPr txBox="1">
            <a:spLocks noGrp="1"/>
          </p:cNvSpPr>
          <p:nvPr>
            <p:ph type="ftr" idx="11"/>
          </p:nvPr>
        </p:nvSpPr>
        <p:spPr>
          <a:xfrm>
            <a:off x="0" y="8685360"/>
            <a:ext cx="2971440" cy="45684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endParaRPr sz="2400" b="0" i="0" u="none" strike="noStrike" cap="none">
              <a:latin typeface="Times New Roman" panose="02020603050405020304"/>
              <a:ea typeface="Times New Roman" panose="02020603050405020304"/>
              <a:cs typeface="Times New Roman" panose="02020603050405020304"/>
              <a:sym typeface="Times New Roman" panose="02020603050405020304"/>
            </a:endParaRPr>
          </a:p>
        </p:txBody>
      </p:sp>
      <p:sp>
        <p:nvSpPr>
          <p:cNvPr id="272" name="Google Shape;272;p7:notes"/>
          <p:cNvSpPr txBox="1">
            <a:spLocks noGrp="1"/>
          </p:cNvSpPr>
          <p:nvPr>
            <p:ph type="sldNum" idx="12"/>
          </p:nvPr>
        </p:nvSpPr>
        <p:spPr>
          <a:xfrm>
            <a:off x="3884760" y="8685360"/>
            <a:ext cx="2971440" cy="4568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SzPts val="1400"/>
              <a:buFont typeface="Times New Roman" panose="02020603050405020304"/>
              <a:buNone/>
            </a:pPr>
            <a:fld id="{00000000-1234-1234-1234-123412341234}" type="slidenum">
              <a:rPr lang="en-US" sz="1400" b="0" i="0" u="none" strike="noStrike" cap="none">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8"/>
        <p:cNvGrpSpPr/>
        <p:nvPr/>
      </p:nvGrpSpPr>
      <p:grpSpPr>
        <a:xfrm>
          <a:off x="0" y="0"/>
          <a:ext cx="0" cy="0"/>
          <a:chOff x="0" y="0"/>
          <a:chExt cx="0" cy="0"/>
        </a:xfrm>
      </p:grpSpPr>
      <p:sp>
        <p:nvSpPr>
          <p:cNvPr id="279" name="Google Shape;279;p8: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280" name="Google Shape;280;p8: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
        <p:cNvGrpSpPr/>
        <p:nvPr/>
      </p:nvGrpSpPr>
      <p:grpSpPr>
        <a:xfrm>
          <a:off x="0" y="0"/>
          <a:ext cx="0" cy="0"/>
          <a:chOff x="0" y="0"/>
          <a:chExt cx="0" cy="0"/>
        </a:xfrm>
      </p:grpSpPr>
      <p:sp>
        <p:nvSpPr>
          <p:cNvPr id="286" name="Google Shape;28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 name="Google Shape;287;p9: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288" name="Google Shape;288;p9:notes"/>
          <p:cNvSpPr txBox="1">
            <a:spLocks noGrp="1"/>
          </p:cNvSpPr>
          <p:nvPr>
            <p:ph type="ftr" idx="11"/>
          </p:nvPr>
        </p:nvSpPr>
        <p:spPr>
          <a:xfrm>
            <a:off x="0" y="8685360"/>
            <a:ext cx="2971440" cy="45684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endParaRPr sz="2400" b="0" i="0" u="none" strike="noStrike" cap="none">
              <a:latin typeface="Times New Roman" panose="02020603050405020304"/>
              <a:ea typeface="Times New Roman" panose="02020603050405020304"/>
              <a:cs typeface="Times New Roman" panose="02020603050405020304"/>
              <a:sym typeface="Times New Roman" panose="02020603050405020304"/>
            </a:endParaRPr>
          </a:p>
        </p:txBody>
      </p:sp>
      <p:sp>
        <p:nvSpPr>
          <p:cNvPr id="289" name="Google Shape;289;p9:notes"/>
          <p:cNvSpPr txBox="1">
            <a:spLocks noGrp="1"/>
          </p:cNvSpPr>
          <p:nvPr>
            <p:ph type="sldNum" idx="12"/>
          </p:nvPr>
        </p:nvSpPr>
        <p:spPr>
          <a:xfrm>
            <a:off x="3884760" y="8685360"/>
            <a:ext cx="2971440" cy="4568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SzPts val="1400"/>
              <a:buFont typeface="Times New Roman" panose="02020603050405020304"/>
              <a:buNone/>
            </a:pPr>
            <a:fld id="{00000000-1234-1234-1234-123412341234}" type="slidenum">
              <a:rPr lang="en-US" sz="1400" b="0" i="0" u="none" strike="noStrike" cap="none">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p>
        </p:txBody>
      </p:sp>
      <p:sp>
        <p:nvSpPr>
          <p:cNvPr id="307" name="Google Shape;307;p1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1143000" y="3429000"/>
            <a:ext cx="7772400" cy="1066799"/>
          </a:xfrm>
          <a:prstGeom prst="rect">
            <a:avLst/>
          </a:prstGeom>
          <a:ln w="19050" cap="sq" cmpd="thinThick">
            <a:solidFill>
              <a:schemeClr val="tx1"/>
            </a:solidFill>
            <a:bevel/>
          </a:ln>
          <a:scene3d>
            <a:camera prst="orthographicFront"/>
            <a:lightRig rig="threePt" dir="t"/>
          </a:scene3d>
          <a:sp3d extrusionH="76200">
            <a:bevelT prst="relaxedInset"/>
            <a:extrusionClr>
              <a:schemeClr val="tx1"/>
            </a:extrusionClr>
          </a:sp3d>
        </p:spPr>
        <p:txBody>
          <a:bodyPr anchor="ctr"/>
          <a:lstStyle>
            <a:lvl1pPr algn="r">
              <a:defRPr/>
            </a:lvl1pPr>
          </a:lstStyle>
          <a:p>
            <a:r>
              <a:rPr lang="en-US" dirty="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8F82A5B-10F6-41ED-9A2B-03224D407F06}" type="slidenum">
              <a:rPr lang="en-US" smtClean="0"/>
            </a:fld>
            <a:endParaRPr lang="en-US" dirty="0"/>
          </a:p>
        </p:txBody>
      </p:sp>
      <p:sp>
        <p:nvSpPr>
          <p:cNvPr id="7" name="TextBox 9"/>
          <p:cNvSpPr txBox="1">
            <a:spLocks noChangeArrowheads="1"/>
          </p:cNvSpPr>
          <p:nvPr userDrawn="1"/>
        </p:nvSpPr>
        <p:spPr bwMode="auto">
          <a:xfrm>
            <a:off x="2804328" y="87868"/>
            <a:ext cx="6339671" cy="369332"/>
          </a:xfrm>
          <a:prstGeom prst="rect">
            <a:avLst/>
          </a:prstGeom>
          <a:noFill/>
          <a:ln w="50800" cmpd="dbl">
            <a:solidFill>
              <a:srgbClr val="C00000"/>
            </a:solidFill>
            <a:miter lim="800000"/>
          </a:ln>
        </p:spPr>
        <p:txBody>
          <a:bodyPr wrap="square">
            <a:spAutoFit/>
          </a:bodyPr>
          <a:lstStyle/>
          <a:p>
            <a:pPr algn="ctr"/>
            <a:r>
              <a:rPr lang="en-US" sz="1800" b="0" dirty="0">
                <a:solidFill>
                  <a:schemeClr val="tx1"/>
                </a:solidFill>
                <a:latin typeface="Calibri" panose="020F0502020204030204" pitchFamily="34" charset="0"/>
              </a:rPr>
              <a:t>Department of Computer Science and Engineering (CSE)</a:t>
            </a:r>
            <a:endParaRPr lang="en-US" sz="1700" b="0" dirty="0">
              <a:solidFill>
                <a:schemeClr val="tx1"/>
              </a:solidFill>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F82A5B-10F6-41ED-9A2B-03224D407F0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6356350"/>
            <a:ext cx="2057400" cy="365125"/>
          </a:xfrm>
          <a:prstGeom prst="rect">
            <a:avLst/>
          </a:prstGeom>
        </p:spPr>
        <p:txBody>
          <a:bodyPr/>
          <a:lstStyle>
            <a:lvl1pPr>
              <a:defRPr>
                <a:solidFill>
                  <a:prstClr val="black">
                    <a:tint val="75000"/>
                  </a:prstClr>
                </a:solidFill>
                <a:latin typeface="Arial" panose="020B0604020202020204" pitchFamily="34" charset="0"/>
                <a:cs typeface="Arial" panose="020B0604020202020204" pitchFamily="34" charset="0"/>
              </a:defRPr>
            </a:lvl1pPr>
          </a:lstStyle>
          <a:p>
            <a:pPr>
              <a:defRPr/>
            </a:pPr>
            <a:fld id="{BB5610BD-C9A9-4E73-B407-94D5BCA8604C}" type="datetimeFigureOut">
              <a:rPr lang="en-US"/>
            </a:fld>
            <a:endParaRPr lang="en-US"/>
          </a:p>
        </p:txBody>
      </p:sp>
      <p:sp>
        <p:nvSpPr>
          <p:cNvPr id="3" name="Footer Placeholder 4"/>
          <p:cNvSpPr>
            <a:spLocks noGrp="1"/>
          </p:cNvSpPr>
          <p:nvPr>
            <p:ph type="ftr" sz="quarter" idx="11"/>
          </p:nvPr>
        </p:nvSpPr>
        <p:spPr>
          <a:xfrm>
            <a:off x="3028950" y="6356350"/>
            <a:ext cx="3086100" cy="365125"/>
          </a:xfrm>
          <a:prstGeom prst="rect">
            <a:avLst/>
          </a:prstGeom>
        </p:spPr>
        <p:txBody>
          <a:bodyPr/>
          <a:lstStyle>
            <a:lvl1pPr>
              <a:defRPr>
                <a:solidFill>
                  <a:prstClr val="black">
                    <a:tint val="75000"/>
                  </a:prstClr>
                </a:solidFill>
                <a:latin typeface="Arial" panose="020B0604020202020204" pitchFamily="34" charset="0"/>
                <a:cs typeface="Arial" panose="020B0604020202020204"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32141D9A-C36A-492D-A87C-A4D10498F771}"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matchingName="Two Content">
  <p:cSld name="1_Two Content">
    <p:spTree>
      <p:nvGrpSpPr>
        <p:cNvPr id="1" name="Shape 30"/>
        <p:cNvGrpSpPr/>
        <p:nvPr/>
      </p:nvGrpSpPr>
      <p:grpSpPr>
        <a:xfrm>
          <a:off x="0" y="0"/>
          <a:ext cx="0" cy="0"/>
          <a:chOff x="0" y="0"/>
          <a:chExt cx="0" cy="0"/>
        </a:xfrm>
      </p:grpSpPr>
      <p:sp>
        <p:nvSpPr>
          <p:cNvPr id="31" name="Google Shape;31;p5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1"/>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p:txBody>
      </p:sp>
      <p:sp>
        <p:nvSpPr>
          <p:cNvPr id="33" name="Google Shape;33;p51"/>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p:txBody>
      </p:sp>
      <p:sp>
        <p:nvSpPr>
          <p:cNvPr id="34" name="Google Shape;34;p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fld id="{00000000-1234-1234-1234-123412341234}"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matchingName="Comparison">
  <p:cSld name="1_Comparison">
    <p:spTree>
      <p:nvGrpSpPr>
        <p:cNvPr id="1" name="Shape 21"/>
        <p:cNvGrpSpPr/>
        <p:nvPr/>
      </p:nvGrpSpPr>
      <p:grpSpPr>
        <a:xfrm>
          <a:off x="0" y="0"/>
          <a:ext cx="0" cy="0"/>
          <a:chOff x="0" y="0"/>
          <a:chExt cx="0" cy="0"/>
        </a:xfrm>
      </p:grpSpPr>
      <p:sp>
        <p:nvSpPr>
          <p:cNvPr id="22" name="Google Shape;22;p50"/>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0"/>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p:txBody>
      </p:sp>
      <p:sp>
        <p:nvSpPr>
          <p:cNvPr id="24" name="Google Shape;24;p50"/>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p:txBody>
      </p:sp>
      <p:sp>
        <p:nvSpPr>
          <p:cNvPr id="25" name="Google Shape;25;p50"/>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p:txBody>
      </p:sp>
      <p:sp>
        <p:nvSpPr>
          <p:cNvPr id="26" name="Google Shape;26;p50"/>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p:txBody>
      </p:sp>
      <p:sp>
        <p:nvSpPr>
          <p:cNvPr id="27" name="Google Shape;27;p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fld id="{00000000-1234-1234-1234-123412341234}"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matchingName="Title Only">
  <p:cSld name="1_Title Only">
    <p:spTree>
      <p:nvGrpSpPr>
        <p:cNvPr id="1" name="Shape 32"/>
        <p:cNvGrpSpPr/>
        <p:nvPr/>
      </p:nvGrpSpPr>
      <p:grpSpPr>
        <a:xfrm>
          <a:off x="0" y="0"/>
          <a:ext cx="0" cy="0"/>
          <a:chOff x="0" y="0"/>
          <a:chExt cx="0" cy="0"/>
        </a:xfrm>
      </p:grpSpPr>
      <p:sp>
        <p:nvSpPr>
          <p:cNvPr id="33" name="Google Shape;33;p3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5AE197F-0C98-4E9A-96B2-283D44E4A9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5AE197F-0C98-4E9A-96B2-283D44E4A9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5AE197F-0C98-4E9A-96B2-283D44E4A9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5AE197F-0C98-4E9A-96B2-283D44E4A9E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5AE197F-0C98-4E9A-96B2-283D44E4A9E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066800"/>
            <a:ext cx="7924800" cy="609600"/>
          </a:xfrm>
          <a:prstGeom prst="rect">
            <a:avLst/>
          </a:prstGeom>
          <a:scene3d>
            <a:camera prst="orthographicFront"/>
            <a:lightRig rig="threePt" dir="t"/>
          </a:scene3d>
          <a:sp3d>
            <a:bevelT prst="relaxedInset"/>
          </a:sp3d>
        </p:spPr>
        <p:txBody>
          <a:bodyPr anchor="ctr">
            <a:noAutofit/>
          </a:bodyPr>
          <a:lstStyle>
            <a:lvl1pPr>
              <a:defRPr sz="2400">
                <a:solidFill>
                  <a:schemeClr val="tx1"/>
                </a:solidFill>
              </a:defRPr>
            </a:lvl1pPr>
          </a:lstStyle>
          <a:p>
            <a:r>
              <a:rPr lang="en-US" dirty="0"/>
              <a:t>Click to edit Master title style</a:t>
            </a:r>
            <a:endParaRPr lang="en-US" dirty="0"/>
          </a:p>
        </p:txBody>
      </p:sp>
      <p:sp>
        <p:nvSpPr>
          <p:cNvPr id="3" name="Content Placeholder 2"/>
          <p:cNvSpPr>
            <a:spLocks noGrp="1"/>
          </p:cNvSpPr>
          <p:nvPr>
            <p:ph idx="1"/>
          </p:nvPr>
        </p:nvSpPr>
        <p:spPr>
          <a:xfrm>
            <a:off x="914400" y="1752600"/>
            <a:ext cx="8001000" cy="4495800"/>
          </a:xfrm>
          <a:prstGeom prst="rect">
            <a:avLst/>
          </a:prstGeom>
          <a:noFill/>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TextBox 9"/>
          <p:cNvSpPr txBox="1">
            <a:spLocks noChangeArrowheads="1"/>
          </p:cNvSpPr>
          <p:nvPr userDrawn="1"/>
        </p:nvSpPr>
        <p:spPr bwMode="auto">
          <a:xfrm>
            <a:off x="2804329" y="0"/>
            <a:ext cx="6339671" cy="369332"/>
          </a:xfrm>
          <a:prstGeom prst="rect">
            <a:avLst/>
          </a:prstGeom>
          <a:noFill/>
          <a:ln w="50800" cmpd="dbl">
            <a:solidFill>
              <a:srgbClr val="C00000"/>
            </a:solidFill>
            <a:miter lim="800000"/>
          </a:ln>
        </p:spPr>
        <p:txBody>
          <a:bodyPr wrap="square">
            <a:spAutoFit/>
          </a:bodyPr>
          <a:lstStyle/>
          <a:p>
            <a:pPr algn="ctr"/>
            <a:r>
              <a:rPr lang="en-US" sz="1800" b="0" dirty="0">
                <a:solidFill>
                  <a:schemeClr val="tx1"/>
                </a:solidFill>
                <a:latin typeface="Calibri" panose="020F0502020204030204" pitchFamily="34" charset="0"/>
              </a:rPr>
              <a:t>Department of Computer Science and Engineering (CSE)</a:t>
            </a:r>
            <a:endParaRPr lang="en-US" sz="1700" b="0" dirty="0">
              <a:solidFill>
                <a:schemeClr val="tx1"/>
              </a:solidFill>
              <a:latin typeface="Calibri" panose="020F050202020403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5AE197F-0C98-4E9A-96B2-283D44E4A9E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AE197F-0C98-4E9A-96B2-283D44E4A9E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5AE197F-0C98-4E9A-96B2-283D44E4A9E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5AE197F-0C98-4E9A-96B2-283D44E4A9E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5AE197F-0C98-4E9A-96B2-283D44E4A9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5AE197F-0C98-4E9A-96B2-283D44E4A9E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DE7EB-DACC-46A4-AA97-3CCBEE9E1C7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0" y="1447800"/>
            <a:ext cx="8229600" cy="4800600"/>
          </a:xfrm>
          <a:prstGeom prst="rect">
            <a:avLst/>
          </a:prstGeo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Text Placeholder 10"/>
          <p:cNvSpPr>
            <a:spLocks noGrp="1"/>
          </p:cNvSpPr>
          <p:nvPr>
            <p:ph type="body" sz="quarter" idx="10"/>
          </p:nvPr>
        </p:nvSpPr>
        <p:spPr>
          <a:xfrm>
            <a:off x="1066800" y="609600"/>
            <a:ext cx="7924800" cy="685800"/>
          </a:xfrm>
          <a:prstGeom prst="rect">
            <a:avLst/>
          </a:prstGeom>
          <a:solidFill>
            <a:schemeClr val="bg1"/>
          </a:solidFill>
        </p:spPr>
        <p:txBody>
          <a:bodyPr anchor="ctr">
            <a:normAutofit/>
          </a:bodyPr>
          <a:lstStyle>
            <a:lvl1pPr algn="ctr">
              <a:buNone/>
              <a:defRPr sz="3200" b="1">
                <a:solidFill>
                  <a:srgbClr val="C00000"/>
                </a:solidFill>
              </a:defRPr>
            </a:lvl1pPr>
          </a:lstStyle>
          <a:p>
            <a:pPr lvl="0"/>
            <a:r>
              <a:rPr lang="en-US" dirty="0"/>
              <a:t>Click to edit Master text styles</a:t>
            </a:r>
            <a:endParaRPr lang="en-US" dirty="0"/>
          </a:p>
        </p:txBody>
      </p:sp>
      <p:sp>
        <p:nvSpPr>
          <p:cNvPr id="5" name="TextBox 9"/>
          <p:cNvSpPr txBox="1">
            <a:spLocks noChangeArrowheads="1"/>
          </p:cNvSpPr>
          <p:nvPr userDrawn="1"/>
        </p:nvSpPr>
        <p:spPr bwMode="auto">
          <a:xfrm>
            <a:off x="2804329" y="87868"/>
            <a:ext cx="6187271" cy="369332"/>
          </a:xfrm>
          <a:prstGeom prst="rect">
            <a:avLst/>
          </a:prstGeom>
          <a:noFill/>
          <a:ln w="50800" cmpd="dbl">
            <a:solidFill>
              <a:srgbClr val="C00000"/>
            </a:solidFill>
            <a:miter lim="800000"/>
          </a:ln>
        </p:spPr>
        <p:txBody>
          <a:bodyPr wrap="none">
            <a:spAutoFit/>
          </a:bodyPr>
          <a:lstStyle/>
          <a:p>
            <a:pPr algn="ctr"/>
            <a:r>
              <a:rPr lang="en-US" sz="1800" b="0" dirty="0">
                <a:solidFill>
                  <a:schemeClr val="tx1"/>
                </a:solidFill>
                <a:latin typeface="Calibri" panose="020F0502020204030204" pitchFamily="34" charset="0"/>
              </a:rPr>
              <a:t>Department of Computer and Communication Engineering (CCE)</a:t>
            </a:r>
            <a:endParaRPr lang="en-US" sz="1700" b="0" dirty="0">
              <a:solidFill>
                <a:schemeClr val="tx1"/>
              </a:solidFill>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68F82A5B-10F6-41ED-9A2B-03224D407F06}" type="slidenum">
              <a:rPr lang="en-US" smtClean="0"/>
            </a:fld>
            <a:endParaRPr lang="en-US" dirty="0"/>
          </a:p>
        </p:txBody>
      </p:sp>
      <p:sp>
        <p:nvSpPr>
          <p:cNvPr id="11" name="Picture Placeholder 10"/>
          <p:cNvSpPr>
            <a:spLocks noGrp="1"/>
          </p:cNvSpPr>
          <p:nvPr>
            <p:ph type="pic" sz="quarter" idx="13"/>
          </p:nvPr>
        </p:nvSpPr>
        <p:spPr>
          <a:xfrm>
            <a:off x="2895600" y="1371600"/>
            <a:ext cx="6019800" cy="4724400"/>
          </a:xfrm>
          <a:prstGeom prst="rect">
            <a:avLst/>
          </a:prstGeom>
        </p:spPr>
        <p:txBody>
          <a:bodyPr/>
          <a:lstStyle/>
          <a:p>
            <a:endParaRPr lang="en-US" dirty="0"/>
          </a:p>
        </p:txBody>
      </p:sp>
      <p:sp>
        <p:nvSpPr>
          <p:cNvPr id="13" name="Text Placeholder 12"/>
          <p:cNvSpPr>
            <a:spLocks noGrp="1"/>
          </p:cNvSpPr>
          <p:nvPr>
            <p:ph type="body" sz="quarter" idx="14"/>
          </p:nvPr>
        </p:nvSpPr>
        <p:spPr>
          <a:xfrm>
            <a:off x="228600" y="1371600"/>
            <a:ext cx="2590800" cy="4724400"/>
          </a:xfrm>
          <a:prstGeom prst="rect">
            <a:avLst/>
          </a:prstGeom>
        </p:spPr>
        <p:txBody>
          <a:bodyPr>
            <a:normAutofit/>
          </a:bodyPr>
          <a:lstStyle>
            <a:lvl1pPr marL="137160" indent="-137160">
              <a:defRPr sz="2000"/>
            </a:lvl1pPr>
            <a:lvl2pPr marL="320040" indent="-182880">
              <a:buFont typeface="Wingdings" panose="05000000000000000000" pitchFamily="2" charset="2"/>
              <a:buChar char="§"/>
              <a:defRPr sz="1800"/>
            </a:lvl2pPr>
            <a:lvl3pPr marL="502920" indent="-182880">
              <a:defRPr sz="1800"/>
            </a:lvl3pPr>
            <a:lvl4pPr>
              <a:defRPr sz="1600"/>
            </a:lvl4pPr>
            <a:lvl5pPr>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10" name="TextBox 9"/>
          <p:cNvSpPr txBox="1">
            <a:spLocks noChangeArrowheads="1"/>
          </p:cNvSpPr>
          <p:nvPr userDrawn="1"/>
        </p:nvSpPr>
        <p:spPr bwMode="auto">
          <a:xfrm>
            <a:off x="2804328" y="87868"/>
            <a:ext cx="6339671" cy="369332"/>
          </a:xfrm>
          <a:prstGeom prst="rect">
            <a:avLst/>
          </a:prstGeom>
          <a:noFill/>
          <a:ln w="50800" cmpd="dbl">
            <a:solidFill>
              <a:srgbClr val="C00000"/>
            </a:solidFill>
            <a:miter lim="800000"/>
          </a:ln>
        </p:spPr>
        <p:txBody>
          <a:bodyPr wrap="square">
            <a:spAutoFit/>
          </a:bodyPr>
          <a:lstStyle/>
          <a:p>
            <a:pPr algn="ctr"/>
            <a:r>
              <a:rPr lang="en-US" sz="1800" b="0" dirty="0">
                <a:solidFill>
                  <a:schemeClr val="tx1"/>
                </a:solidFill>
                <a:latin typeface="Calibri" panose="020F0502020204030204" pitchFamily="34" charset="0"/>
              </a:rPr>
              <a:t>Department of Computer Science and Engineering (CSE)</a:t>
            </a:r>
            <a:endParaRPr lang="en-US" sz="1700" b="0" dirty="0">
              <a:solidFill>
                <a:schemeClr val="tx1"/>
              </a:solidFill>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1524000"/>
            <a:ext cx="8305800" cy="4876800"/>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Text Placeholder 8"/>
          <p:cNvSpPr>
            <a:spLocks noGrp="1"/>
          </p:cNvSpPr>
          <p:nvPr>
            <p:ph type="body" sz="quarter" idx="14" hasCustomPrompt="1"/>
          </p:nvPr>
        </p:nvSpPr>
        <p:spPr>
          <a:xfrm>
            <a:off x="1066800" y="533400"/>
            <a:ext cx="7848600" cy="685800"/>
          </a:xfrm>
          <a:prstGeom prst="rect">
            <a:avLst/>
          </a:prstGeom>
          <a:solidFill>
            <a:schemeClr val="bg1"/>
          </a:solidFill>
        </p:spPr>
        <p:txBody>
          <a:bodyPr anchor="ctr">
            <a:normAutofit/>
          </a:bodyPr>
          <a:lstStyle>
            <a:lvl1pPr algn="ctr">
              <a:buNone/>
              <a:defRPr sz="3200" b="1">
                <a:solidFill>
                  <a:schemeClr val="tx1"/>
                </a:solidFill>
              </a:defRPr>
            </a:lvl1pPr>
          </a:lstStyle>
          <a:p>
            <a:pPr lvl="0"/>
            <a:r>
              <a:rPr lang="en-US" dirty="0"/>
              <a:t>Click to edit Master text style</a:t>
            </a:r>
            <a:endParaRPr lang="en-US" dirty="0"/>
          </a:p>
        </p:txBody>
      </p:sp>
      <p:sp>
        <p:nvSpPr>
          <p:cNvPr id="4" name="TextBox 9"/>
          <p:cNvSpPr txBox="1">
            <a:spLocks noChangeArrowheads="1"/>
          </p:cNvSpPr>
          <p:nvPr userDrawn="1"/>
        </p:nvSpPr>
        <p:spPr bwMode="auto">
          <a:xfrm>
            <a:off x="3009795" y="0"/>
            <a:ext cx="6058005" cy="353943"/>
          </a:xfrm>
          <a:prstGeom prst="rect">
            <a:avLst/>
          </a:prstGeom>
          <a:solidFill>
            <a:schemeClr val="accent2">
              <a:lumMod val="50000"/>
            </a:schemeClr>
          </a:solidFill>
          <a:ln w="9525">
            <a:noFill/>
            <a:miter lim="800000"/>
          </a:ln>
        </p:spPr>
        <p:txBody>
          <a:bodyPr wrap="none">
            <a:spAutoFit/>
          </a:bodyPr>
          <a:lstStyle/>
          <a:p>
            <a:r>
              <a:rPr lang="en-US" sz="1700" b="1" dirty="0">
                <a:solidFill>
                  <a:schemeClr val="bg1"/>
                </a:solidFill>
                <a:latin typeface="Calibri" panose="020F0502020204030204" pitchFamily="34" charset="0"/>
              </a:rPr>
              <a:t>Department of Computer and </a:t>
            </a:r>
            <a:r>
              <a:rPr lang="en-US" sz="1700" b="1" dirty="0" err="1">
                <a:solidFill>
                  <a:schemeClr val="bg1"/>
                </a:solidFill>
                <a:latin typeface="Calibri" panose="020F0502020204030204" pitchFamily="34" charset="0"/>
              </a:rPr>
              <a:t>Communicationq</a:t>
            </a:r>
            <a:r>
              <a:rPr lang="en-US" sz="1700" b="1" dirty="0">
                <a:solidFill>
                  <a:schemeClr val="bg1"/>
                </a:solidFill>
                <a:latin typeface="Calibri" panose="020F0502020204030204" pitchFamily="34" charset="0"/>
              </a:rPr>
              <a:t> Engineering (CCE)</a:t>
            </a:r>
            <a:endParaRPr lang="en-US" sz="1700" b="1" dirty="0">
              <a:solidFill>
                <a:schemeClr val="bg1"/>
              </a:solidFill>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8F82A5B-10F6-41ED-9A2B-03224D407F06}" type="slidenum">
              <a:rPr lang="en-US" smtClean="0"/>
            </a:fld>
            <a:endParaRPr lang="en-US"/>
          </a:p>
        </p:txBody>
      </p:sp>
      <p:sp>
        <p:nvSpPr>
          <p:cNvPr id="6" name="TextBox 5"/>
          <p:cNvSpPr txBox="1">
            <a:spLocks noChangeArrowheads="1"/>
          </p:cNvSpPr>
          <p:nvPr userDrawn="1"/>
        </p:nvSpPr>
        <p:spPr bwMode="auto">
          <a:xfrm>
            <a:off x="2804328" y="87868"/>
            <a:ext cx="6339671" cy="369332"/>
          </a:xfrm>
          <a:prstGeom prst="rect">
            <a:avLst/>
          </a:prstGeom>
          <a:noFill/>
          <a:ln w="50800" cmpd="dbl">
            <a:solidFill>
              <a:srgbClr val="C00000"/>
            </a:solidFill>
            <a:miter lim="800000"/>
          </a:ln>
        </p:spPr>
        <p:txBody>
          <a:bodyPr wrap="square">
            <a:spAutoFit/>
          </a:bodyPr>
          <a:lstStyle/>
          <a:p>
            <a:pPr algn="ctr"/>
            <a:r>
              <a:rPr lang="en-US" sz="1800" b="0" dirty="0">
                <a:solidFill>
                  <a:schemeClr val="tx1"/>
                </a:solidFill>
                <a:latin typeface="Calibri" panose="020F0502020204030204" pitchFamily="34" charset="0"/>
              </a:rPr>
              <a:t>Department of Computer Science and Engineering (CSE)</a:t>
            </a:r>
            <a:endParaRPr lang="en-US" sz="1700" b="0" dirty="0">
              <a:solidFill>
                <a:schemeClr val="tx1"/>
              </a:solidFill>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F82A5B-10F6-41ED-9A2B-03224D407F0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F82A5B-10F6-41ED-9A2B-03224D407F0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1371600"/>
            <a:ext cx="8229600" cy="685800"/>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304800" y="2209800"/>
            <a:ext cx="8229600" cy="4267200"/>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F82A5B-10F6-41ED-9A2B-03224D407F06}"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jpeg"/><Relationship Id="rId15" Type="http://schemas.openxmlformats.org/officeDocument/2006/relationships/hyperlink" Target="http://www.google.co.in/url?sa=i&amp;rct=j&amp;q=&amp;esrc=s&amp;source=images&amp;cd=&amp;cad=rja&amp;docid=Yol378O-s-lkMM&amp;tbnid=OLCbrS9PtZY4xM:&amp;ved=0CAUQjRw&amp;url=http://www.vidyavision.com/universities.asp?page=2&amp;ei=AFmwUobeKoL-iAf-44CwBQ&amp;psig=AFQjCNGRiFfOFz-wmZM6WF05bau8z5zqnw&amp;ust=1387374581297603" TargetMode="Externa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2" Type="http://schemas.openxmlformats.org/officeDocument/2006/relationships/theme" Target="../theme/theme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F82A5B-10F6-41ED-9A2B-03224D407F06}" type="slidenum">
              <a:rPr lang="en-US" smtClean="0"/>
            </a:fld>
            <a:endParaRPr lang="en-US" dirty="0"/>
          </a:p>
        </p:txBody>
      </p:sp>
      <p:sp>
        <p:nvSpPr>
          <p:cNvPr id="13" name="TextBox 9"/>
          <p:cNvSpPr txBox="1">
            <a:spLocks noChangeArrowheads="1"/>
          </p:cNvSpPr>
          <p:nvPr/>
        </p:nvSpPr>
        <p:spPr bwMode="auto">
          <a:xfrm>
            <a:off x="0" y="6457890"/>
            <a:ext cx="9144000" cy="400110"/>
          </a:xfrm>
          <a:prstGeom prst="rect">
            <a:avLst/>
          </a:prstGeom>
          <a:noFill/>
          <a:ln w="9525">
            <a:noFill/>
            <a:miter lim="800000"/>
          </a:ln>
        </p:spPr>
        <p:txBody>
          <a:bodyPr wrap="square">
            <a:spAutoFit/>
          </a:bodyPr>
          <a:lstStyle/>
          <a:p>
            <a:pPr algn="ctr"/>
            <a:r>
              <a:rPr lang="en-US" sz="2000" b="1" dirty="0">
                <a:solidFill>
                  <a:schemeClr val="tx1"/>
                </a:solidFill>
                <a:latin typeface="Calibri" panose="020F0502020204030204" pitchFamily="34" charset="0"/>
              </a:rPr>
              <a:t>University Institute of Engineering</a:t>
            </a:r>
            <a:r>
              <a:rPr lang="en-US" sz="2000" b="1" baseline="0" dirty="0">
                <a:solidFill>
                  <a:schemeClr val="tx1"/>
                </a:solidFill>
                <a:latin typeface="Calibri" panose="020F0502020204030204" pitchFamily="34" charset="0"/>
              </a:rPr>
              <a:t> (UIE)</a:t>
            </a:r>
            <a:endParaRPr lang="en-US" sz="2000" b="1" dirty="0">
              <a:solidFill>
                <a:schemeClr val="tx1"/>
              </a:solidFill>
              <a:latin typeface="Calibri" panose="020F0502020204030204" pitchFamily="34" charset="0"/>
            </a:endParaRPr>
          </a:p>
        </p:txBody>
      </p:sp>
      <p:cxnSp>
        <p:nvCxnSpPr>
          <p:cNvPr id="10" name="Straight Connector 9"/>
          <p:cNvCxnSpPr/>
          <p:nvPr/>
        </p:nvCxnSpPr>
        <p:spPr>
          <a:xfrm>
            <a:off x="0" y="6400800"/>
            <a:ext cx="9144000" cy="0"/>
          </a:xfrm>
          <a:prstGeom prst="line">
            <a:avLst/>
          </a:prstGeom>
          <a:ln w="88900" cmpd="thickThin">
            <a:solidFill>
              <a:srgbClr val="C00000"/>
            </a:solidFill>
          </a:ln>
        </p:spPr>
        <p:style>
          <a:lnRef idx="1">
            <a:schemeClr val="accent1"/>
          </a:lnRef>
          <a:fillRef idx="0">
            <a:schemeClr val="accent1"/>
          </a:fillRef>
          <a:effectRef idx="0">
            <a:schemeClr val="accent1"/>
          </a:effectRef>
          <a:fontRef idx="minor">
            <a:schemeClr val="tx1"/>
          </a:fontRef>
        </p:style>
      </p:cxnSp>
      <p:pic>
        <p:nvPicPr>
          <p:cNvPr id="60420" name="Picture 4" descr="https://encrypted-tbn3.gstatic.com/images?q=tbn:ANd9GcTyg3Gq4WoxkxO75aZWNEjYFvavmMfWdiMvs57jpDF8YRR3yCybqQ">
            <a:hlinkClick r:id="rId15"/>
          </p:cNvPr>
          <p:cNvPicPr>
            <a:picLocks noChangeAspect="1" noChangeArrowheads="1"/>
          </p:cNvPicPr>
          <p:nvPr/>
        </p:nvPicPr>
        <p:blipFill>
          <a:blip r:embed="rId16" cstate="print"/>
          <a:srcRect/>
          <a:stretch>
            <a:fillRect/>
          </a:stretch>
        </p:blipFill>
        <p:spPr bwMode="auto">
          <a:xfrm>
            <a:off x="152400" y="152400"/>
            <a:ext cx="768000" cy="12192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E197F-0C98-4E9A-96B2-283D44E4A9EE}" type="datetimeFigureOut">
              <a:rPr lang="en-US" smtClean="0"/>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CDE7EB-DACC-46A4-AA97-3CCBEE9E1C7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6.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6.xml"/><Relationship Id="rId2" Type="http://schemas.openxmlformats.org/officeDocument/2006/relationships/image" Target="../media/image51.png"/><Relationship Id="rId1"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6.xml"/><Relationship Id="rId2" Type="http://schemas.openxmlformats.org/officeDocument/2006/relationships/image" Target="../media/image53.png"/><Relationship Id="rId1"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xml"/><Relationship Id="rId1"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1.xml"/><Relationship Id="rId2" Type="http://schemas.openxmlformats.org/officeDocument/2006/relationships/image" Target="../media/image2.emf"/><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175" y="5340350"/>
            <a:ext cx="9147175" cy="151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p:cNvSpPr/>
          <p:nvPr/>
        </p:nvSpPr>
        <p:spPr>
          <a:xfrm>
            <a:off x="227013" y="5902325"/>
            <a:ext cx="33337" cy="6127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9" name="Slide Number Placeholder 2"/>
          <p:cNvSpPr txBox="1"/>
          <p:nvPr/>
        </p:nvSpPr>
        <p:spPr bwMode="auto">
          <a:xfrm>
            <a:off x="6572250" y="65087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en-US" sz="1200">
              <a:solidFill>
                <a:srgbClr val="898989"/>
              </a:solidFill>
              <a:latin typeface="Calibri" panose="020F0502020204030204" pitchFamily="34" charset="0"/>
            </a:endParaRPr>
          </a:p>
        </p:txBody>
      </p:sp>
      <p:sp>
        <p:nvSpPr>
          <p:cNvPr id="46" name="Right Triangle 45"/>
          <p:cNvSpPr/>
          <p:nvPr/>
        </p:nvSpPr>
        <p:spPr>
          <a:xfrm flipV="1">
            <a:off x="7131050" y="5940425"/>
            <a:ext cx="968375" cy="1157288"/>
          </a:xfrm>
          <a:prstGeom prst="rtTriangle">
            <a:avLst/>
          </a:prstGeom>
          <a:solidFill>
            <a:srgbClr val="FFFFFF">
              <a:lumMod val="95000"/>
              <a:alpha val="17000"/>
            </a:srgbClr>
          </a:solidFill>
          <a:ln w="12700" cap="flat" cmpd="sng" algn="ctr">
            <a:noFill/>
            <a:prstDash val="solid"/>
            <a:miter lim="800000"/>
          </a:ln>
          <a:effectLst/>
        </p:spPr>
        <p:txBody>
          <a:bodyPr anchor="ctr"/>
          <a:lstStyle/>
          <a:p>
            <a:pPr algn="ctr" fontAlgn="auto">
              <a:spcBef>
                <a:spcPts val="0"/>
              </a:spcBef>
              <a:spcAft>
                <a:spcPts val="0"/>
              </a:spcAft>
              <a:defRPr/>
            </a:pPr>
            <a:endParaRPr lang="en-ID" kern="0">
              <a:solidFill>
                <a:srgbClr val="FFFFFF"/>
              </a:solidFill>
              <a:latin typeface="Calibri" panose="020F0502020204030204"/>
              <a:cs typeface="Arial" panose="020B0604020202020204" pitchFamily="34" charset="0"/>
            </a:endParaRPr>
          </a:p>
        </p:txBody>
      </p:sp>
      <p:graphicFrame>
        <p:nvGraphicFramePr>
          <p:cNvPr id="1026" name="Object 2"/>
          <p:cNvGraphicFramePr>
            <a:graphicFrameLocks noChangeAspect="1"/>
          </p:cNvGraphicFramePr>
          <p:nvPr/>
        </p:nvGraphicFramePr>
        <p:xfrm>
          <a:off x="0" y="2833688"/>
          <a:ext cx="2478088" cy="3148012"/>
        </p:xfrm>
        <a:graphic>
          <a:graphicData uri="http://schemas.openxmlformats.org/presentationml/2006/ole">
            <mc:AlternateContent xmlns:mc="http://schemas.openxmlformats.org/markup-compatibility/2006">
              <mc:Choice xmlns:v="urn:schemas-microsoft-com:vml" Requires="v">
                <p:oleObj spid="_x0000_s0" name="CorelDRAW" r:id="rId1" imgW="2169795" imgH="2163445" progId="">
                  <p:embed/>
                </p:oleObj>
              </mc:Choice>
              <mc:Fallback>
                <p:oleObj name="CorelDRAW" r:id="rId1" imgW="2169795" imgH="2163445" progId="">
                  <p:embed/>
                  <p:pic>
                    <p:nvPicPr>
                      <p:cNvPr id="0" name="Object 2"/>
                      <p:cNvPicPr>
                        <a:picLocks noChangeAspect="1" noChangeArrowheads="1"/>
                      </p:cNvPicPr>
                      <p:nvPr/>
                    </p:nvPicPr>
                    <p:blipFill>
                      <a:blip r:embed="rId2">
                        <a:lum bright="76000"/>
                        <a:extLst>
                          <a:ext uri="{28A0092B-C50C-407E-A947-70E740481C1C}">
                            <a14:useLocalDpi xmlns:a14="http://schemas.microsoft.com/office/drawing/2010/main" val="0"/>
                          </a:ext>
                        </a:extLst>
                      </a:blip>
                      <a:srcRect/>
                      <a:stretch>
                        <a:fillRect/>
                      </a:stretch>
                    </p:blipFill>
                    <p:spPr bwMode="auto">
                      <a:xfrm>
                        <a:off x="0" y="2833688"/>
                        <a:ext cx="2478088" cy="314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p:cNvSpPr/>
          <p:nvPr/>
        </p:nvSpPr>
        <p:spPr>
          <a:xfrm flipH="1">
            <a:off x="5284788" y="-65088"/>
            <a:ext cx="3859212" cy="5853113"/>
          </a:xfrm>
          <a:prstGeom prst="rtTriangle">
            <a:avLst/>
          </a:prstGeom>
          <a:solidFill>
            <a:srgbClr val="FFFFFF">
              <a:lumMod val="95000"/>
              <a:alpha val="17000"/>
            </a:srgbClr>
          </a:solidFill>
          <a:ln w="12700" cap="flat" cmpd="sng" algn="ctr">
            <a:noFill/>
            <a:prstDash val="solid"/>
            <a:miter lim="800000"/>
          </a:ln>
          <a:effectLst/>
        </p:spPr>
        <p:txBody>
          <a:bodyPr anchor="ctr"/>
          <a:lstStyle/>
          <a:p>
            <a:pPr algn="ctr" fontAlgn="auto">
              <a:spcBef>
                <a:spcPts val="0"/>
              </a:spcBef>
              <a:spcAft>
                <a:spcPts val="0"/>
              </a:spcAft>
              <a:defRPr/>
            </a:pPr>
            <a:endParaRPr lang="en-ID" kern="0">
              <a:solidFill>
                <a:srgbClr val="FFFFFF"/>
              </a:solidFill>
              <a:latin typeface="Calibri" panose="020F0502020204030204"/>
              <a:cs typeface="Arial" panose="020B0604020202020204" pitchFamily="34" charset="0"/>
            </a:endParaRPr>
          </a:p>
        </p:txBody>
      </p:sp>
      <p:sp>
        <p:nvSpPr>
          <p:cNvPr id="45" name="Rectangle 44"/>
          <p:cNvSpPr/>
          <p:nvPr/>
        </p:nvSpPr>
        <p:spPr>
          <a:xfrm>
            <a:off x="1593056" y="2025526"/>
            <a:ext cx="5122069"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ight Triangle 42"/>
          <p:cNvSpPr/>
          <p:nvPr/>
        </p:nvSpPr>
        <p:spPr>
          <a:xfrm rot="10800000" flipV="1">
            <a:off x="7372350" y="5334000"/>
            <a:ext cx="1774825" cy="160020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7" name="TextBox 35"/>
          <p:cNvSpPr txBox="1">
            <a:spLocks noChangeArrowheads="1"/>
          </p:cNvSpPr>
          <p:nvPr/>
        </p:nvSpPr>
        <p:spPr bwMode="auto">
          <a:xfrm>
            <a:off x="5160963" y="6019800"/>
            <a:ext cx="369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595959"/>
                </a:solidFill>
                <a:latin typeface="Casper"/>
                <a:ea typeface="Karla"/>
                <a:cs typeface="Karla"/>
              </a:rPr>
              <a:t>DISCOVER . </a:t>
            </a:r>
            <a:r>
              <a:rPr lang="en-US" altLang="en-US" sz="2000" b="1">
                <a:solidFill>
                  <a:srgbClr val="C00000"/>
                </a:solidFill>
                <a:latin typeface="Casper"/>
                <a:ea typeface="Karla"/>
                <a:cs typeface="Karla"/>
              </a:rPr>
              <a:t>LEARN</a:t>
            </a:r>
            <a:r>
              <a:rPr lang="en-US" altLang="en-US" sz="2000" b="1">
                <a:solidFill>
                  <a:srgbClr val="595959"/>
                </a:solidFill>
                <a:latin typeface="Casper"/>
                <a:ea typeface="Karla"/>
                <a:cs typeface="Karla"/>
              </a:rPr>
              <a:t> . EMPOWER</a:t>
            </a:r>
            <a:endParaRPr lang="en-US" altLang="en-US" sz="1200" b="1">
              <a:solidFill>
                <a:srgbClr val="000000"/>
              </a:solidFill>
              <a:latin typeface="Casper"/>
            </a:endParaRPr>
          </a:p>
          <a:p>
            <a:pPr eaLnBrk="1" hangingPunct="1"/>
            <a:endParaRPr lang="en-US" altLang="en-US" sz="1600" b="1">
              <a:latin typeface="Casper"/>
            </a:endParaRPr>
          </a:p>
        </p:txBody>
      </p:sp>
      <p:sp>
        <p:nvSpPr>
          <p:cNvPr id="52" name="Rectangle 51"/>
          <p:cNvSpPr/>
          <p:nvPr/>
        </p:nvSpPr>
        <p:spPr>
          <a:xfrm>
            <a:off x="5164138" y="6043613"/>
            <a:ext cx="34925" cy="369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9" name="TextBox 52"/>
          <p:cNvSpPr txBox="1">
            <a:spLocks noChangeArrowheads="1"/>
          </p:cNvSpPr>
          <p:nvPr/>
        </p:nvSpPr>
        <p:spPr bwMode="auto">
          <a:xfrm>
            <a:off x="127000" y="6013450"/>
            <a:ext cx="4203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22300" eaLnBrk="0" hangingPunct="0">
              <a:defRPr>
                <a:solidFill>
                  <a:schemeClr val="tx1"/>
                </a:solidFill>
                <a:latin typeface="Arial" panose="020B0604020202020204" pitchFamily="34" charset="0"/>
                <a:cs typeface="Arial" panose="020B0604020202020204" pitchFamily="34" charset="0"/>
              </a:defRPr>
            </a:lvl1pPr>
            <a:lvl2pPr marL="742950" indent="-285750" defTabSz="622300" eaLnBrk="0" hangingPunct="0">
              <a:defRPr>
                <a:solidFill>
                  <a:schemeClr val="tx1"/>
                </a:solidFill>
                <a:latin typeface="Arial" panose="020B0604020202020204" pitchFamily="34" charset="0"/>
                <a:cs typeface="Arial" panose="020B0604020202020204" pitchFamily="34" charset="0"/>
              </a:defRPr>
            </a:lvl2pPr>
            <a:lvl3pPr marL="1143000" indent="-228600" defTabSz="622300" eaLnBrk="0" hangingPunct="0">
              <a:defRPr>
                <a:solidFill>
                  <a:schemeClr val="tx1"/>
                </a:solidFill>
                <a:latin typeface="Arial" panose="020B0604020202020204" pitchFamily="34" charset="0"/>
                <a:cs typeface="Arial" panose="020B0604020202020204" pitchFamily="34" charset="0"/>
              </a:defRPr>
            </a:lvl3pPr>
            <a:lvl4pPr marL="1600200" indent="-228600" defTabSz="622300" eaLnBrk="0" hangingPunct="0">
              <a:defRPr>
                <a:solidFill>
                  <a:schemeClr val="tx1"/>
                </a:solidFill>
                <a:latin typeface="Arial" panose="020B0604020202020204" pitchFamily="34" charset="0"/>
                <a:cs typeface="Arial" panose="020B0604020202020204" pitchFamily="34" charset="0"/>
              </a:defRPr>
            </a:lvl4pPr>
            <a:lvl5pPr marL="2057400" indent="-228600" defTabSz="622300" eaLnBrk="0" hangingPunct="0">
              <a:defRPr>
                <a:solidFill>
                  <a:schemeClr val="tx1"/>
                </a:solidFill>
                <a:latin typeface="Arial" panose="020B0604020202020204" pitchFamily="34" charset="0"/>
                <a:cs typeface="Arial" panose="020B0604020202020204" pitchFamily="34" charset="0"/>
              </a:defRPr>
            </a:lvl5pPr>
            <a:lvl6pPr marL="25146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latin typeface="Raleway ExtraBold"/>
              </a:rPr>
              <a:t>INTRODUCTION</a:t>
            </a:r>
            <a:endParaRPr lang="en-US" altLang="en-US" sz="1600" dirty="0">
              <a:latin typeface="Raleway ExtraBold"/>
            </a:endParaRPr>
          </a:p>
        </p:txBody>
      </p:sp>
      <p:sp>
        <p:nvSpPr>
          <p:cNvPr id="1040" name="TextBox 25"/>
          <p:cNvSpPr txBox="1">
            <a:spLocks noChangeArrowheads="1"/>
          </p:cNvSpPr>
          <p:nvPr/>
        </p:nvSpPr>
        <p:spPr bwMode="auto">
          <a:xfrm>
            <a:off x="950913" y="1477963"/>
            <a:ext cx="7392987" cy="545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22300" eaLnBrk="0" hangingPunct="0">
              <a:defRPr>
                <a:solidFill>
                  <a:schemeClr val="tx1"/>
                </a:solidFill>
                <a:latin typeface="Arial" panose="020B0604020202020204" pitchFamily="34" charset="0"/>
                <a:cs typeface="Arial" panose="020B0604020202020204" pitchFamily="34" charset="0"/>
              </a:defRPr>
            </a:lvl1pPr>
            <a:lvl2pPr marL="742950" indent="-285750" defTabSz="622300" eaLnBrk="0" hangingPunct="0">
              <a:defRPr>
                <a:solidFill>
                  <a:schemeClr val="tx1"/>
                </a:solidFill>
                <a:latin typeface="Arial" panose="020B0604020202020204" pitchFamily="34" charset="0"/>
                <a:cs typeface="Arial" panose="020B0604020202020204" pitchFamily="34" charset="0"/>
              </a:defRPr>
            </a:lvl2pPr>
            <a:lvl3pPr marL="1143000" indent="-228600" defTabSz="622300" eaLnBrk="0" hangingPunct="0">
              <a:defRPr>
                <a:solidFill>
                  <a:schemeClr val="tx1"/>
                </a:solidFill>
                <a:latin typeface="Arial" panose="020B0604020202020204" pitchFamily="34" charset="0"/>
                <a:cs typeface="Arial" panose="020B0604020202020204" pitchFamily="34" charset="0"/>
              </a:defRPr>
            </a:lvl3pPr>
            <a:lvl4pPr marL="1600200" indent="-228600" defTabSz="622300" eaLnBrk="0" hangingPunct="0">
              <a:defRPr>
                <a:solidFill>
                  <a:schemeClr val="tx1"/>
                </a:solidFill>
                <a:latin typeface="Arial" panose="020B0604020202020204" pitchFamily="34" charset="0"/>
                <a:cs typeface="Arial" panose="020B0604020202020204" pitchFamily="34" charset="0"/>
              </a:defRPr>
            </a:lvl4pPr>
            <a:lvl5pPr marL="2057400" indent="-228600" defTabSz="622300" eaLnBrk="0" hangingPunct="0">
              <a:defRPr>
                <a:solidFill>
                  <a:schemeClr val="tx1"/>
                </a:solidFill>
                <a:latin typeface="Arial" panose="020B0604020202020204" pitchFamily="34" charset="0"/>
                <a:cs typeface="Arial" panose="020B0604020202020204" pitchFamily="34" charset="0"/>
              </a:defRPr>
            </a:lvl5pPr>
            <a:lvl6pPr marL="25146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Aft>
                <a:spcPct val="35000"/>
              </a:spcAft>
            </a:pPr>
            <a:r>
              <a:rPr lang="en-US" altLang="en-US" sz="3200" b="1" dirty="0">
                <a:latin typeface="Times New Roman" panose="02020603050405020304" pitchFamily="18" charset="0"/>
                <a:ea typeface="Karla"/>
                <a:cs typeface="Times New Roman" panose="02020603050405020304" pitchFamily="18" charset="0"/>
              </a:rPr>
              <a:t>UNIVERSITY INSTITUTE OF ENGINEERING</a:t>
            </a:r>
            <a:endParaRPr lang="en-US" altLang="en-US" sz="3200" b="1" dirty="0">
              <a:latin typeface="Times New Roman" panose="02020603050405020304" pitchFamily="18" charset="0"/>
              <a:ea typeface="Karla"/>
              <a:cs typeface="Times New Roman" panose="02020603050405020304" pitchFamily="18" charset="0"/>
            </a:endParaRPr>
          </a:p>
          <a:p>
            <a:pPr algn="ctr" eaLnBrk="1" hangingPunct="1">
              <a:lnSpc>
                <a:spcPct val="90000"/>
              </a:lnSpc>
              <a:spcAft>
                <a:spcPct val="35000"/>
              </a:spcAft>
            </a:pPr>
            <a:r>
              <a:rPr lang="en-US" altLang="en-US" sz="3200" b="1" dirty="0">
                <a:latin typeface="Times New Roman" panose="02020603050405020304" pitchFamily="18" charset="0"/>
                <a:ea typeface="Karla"/>
                <a:cs typeface="Times New Roman" panose="02020603050405020304" pitchFamily="18" charset="0"/>
              </a:rPr>
              <a:t>COMPUTER SCIENCE ENGINEERING</a:t>
            </a:r>
            <a:endParaRPr lang="en-US" altLang="en-US" sz="3200" b="1" dirty="0">
              <a:latin typeface="Times New Roman" panose="02020603050405020304" pitchFamily="18" charset="0"/>
              <a:ea typeface="Karla"/>
              <a:cs typeface="Times New Roman" panose="02020603050405020304" pitchFamily="18" charset="0"/>
            </a:endParaRPr>
          </a:p>
          <a:p>
            <a:pPr algn="ctr" eaLnBrk="1" hangingPunct="1">
              <a:lnSpc>
                <a:spcPct val="90000"/>
              </a:lnSpc>
              <a:spcAft>
                <a:spcPct val="35000"/>
              </a:spcAft>
            </a:pP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Master of Engineering</a:t>
            </a:r>
            <a:endParaRPr lang="en-US" altLang="en-US" sz="2800" dirty="0">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ADVANCED DATA STRUCTURES </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&amp;</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 ALGORITHMS</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a:t>
            </a:r>
            <a:r>
              <a:rPr lang="en-IN" sz="2000" b="0" i="0" dirty="0">
                <a:effectLst/>
                <a:latin typeface="Times New Roman" panose="02020603050405020304" pitchFamily="18" charset="0"/>
                <a:cs typeface="Times New Roman" panose="02020603050405020304" pitchFamily="18" charset="0"/>
              </a:rPr>
              <a:t>23CSH-622</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ctr" eaLnBrk="1" hangingPunct="1">
              <a:lnSpc>
                <a:spcPct val="90000"/>
              </a:lnSpc>
              <a:spcAft>
                <a:spcPct val="35000"/>
              </a:spcAft>
            </a:pPr>
            <a:endParaRPr lang="en-US" altLang="en-US" sz="3200" b="1" dirty="0">
              <a:solidFill>
                <a:srgbClr val="262626"/>
              </a:solidFill>
              <a:latin typeface="Times New Roman" panose="02020603050405020304" pitchFamily="18" charset="0"/>
              <a:cs typeface="Times New Roman" panose="02020603050405020304" pitchFamily="18" charset="0"/>
            </a:endParaRPr>
          </a:p>
          <a:p>
            <a:pPr algn="ctr" eaLnBrk="1" hangingPunct="1">
              <a:lnSpc>
                <a:spcPct val="90000"/>
              </a:lnSpc>
              <a:spcAft>
                <a:spcPct val="35000"/>
              </a:spcAft>
            </a:pPr>
            <a:r>
              <a:rPr lang="en-US" altLang="en-US" sz="3200" b="1" dirty="0">
                <a:solidFill>
                  <a:srgbClr val="262626"/>
                </a:solidFill>
                <a:latin typeface="Times New Roman" panose="02020603050405020304" pitchFamily="18" charset="0"/>
                <a:cs typeface="Times New Roman" panose="02020603050405020304" pitchFamily="18" charset="0"/>
              </a:rPr>
              <a:t> </a:t>
            </a:r>
            <a:endParaRPr lang="en-US" altLang="en-US" sz="3200" b="1" dirty="0">
              <a:solidFill>
                <a:srgbClr val="262626"/>
              </a:solidFill>
              <a:latin typeface="Times New Roman" panose="02020603050405020304" pitchFamily="18" charset="0"/>
              <a:cs typeface="Times New Roman" panose="02020603050405020304" pitchFamily="18" charset="0"/>
            </a:endParaRPr>
          </a:p>
          <a:p>
            <a:pPr eaLnBrk="1" hangingPunct="1"/>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
          <p:cNvSpPr txBox="1">
            <a:spLocks noGrp="1"/>
          </p:cNvSpPr>
          <p:nvPr>
            <p:ph type="body" idx="4294967295"/>
          </p:nvPr>
        </p:nvSpPr>
        <p:spPr>
          <a:xfrm>
            <a:off x="914400" y="1752480"/>
            <a:ext cx="8000640" cy="44953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400" b="0" strike="noStrike">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247" name="Google Shape;247;p3"/>
          <p:cNvGraphicFramePr/>
          <p:nvPr/>
        </p:nvGraphicFramePr>
        <p:xfrm>
          <a:off x="685800" y="1447799"/>
          <a:ext cx="8145000" cy="4689156"/>
        </p:xfrm>
        <a:graphic>
          <a:graphicData uri="http://schemas.openxmlformats.org/drawingml/2006/table">
            <a:tbl>
              <a:tblPr>
                <a:noFill/>
              </a:tblPr>
              <a:tblGrid>
                <a:gridCol w="4072500"/>
                <a:gridCol w="4072500"/>
              </a:tblGrid>
              <a:tr h="454254">
                <a:tc>
                  <a:txBody>
                    <a:bodyPr/>
                    <a:lstStyle/>
                    <a:p>
                      <a:pPr marL="0" marR="0" lvl="0" indent="0" algn="ctr" rtl="0">
                        <a:lnSpc>
                          <a:spcPct val="100000"/>
                        </a:lnSpc>
                        <a:spcBef>
                          <a:spcPts val="0"/>
                        </a:spcBef>
                        <a:spcAft>
                          <a:spcPts val="0"/>
                        </a:spcAft>
                        <a:buClr>
                          <a:srgbClr val="FFFFFF"/>
                        </a:buClr>
                        <a:buSzPts val="1400"/>
                        <a:buFont typeface="Times New Roman" panose="02020603050405020304"/>
                        <a:buNone/>
                      </a:pPr>
                      <a:r>
                        <a:rPr lang="en-US" sz="1400" b="1" u="none" strike="noStrike" cap="none"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C</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F81BD"/>
                    </a:solidFill>
                  </a:tcPr>
                </a:tc>
                <a:tc>
                  <a:txBody>
                    <a:bodyPr/>
                    <a:lstStyle/>
                    <a:p>
                      <a:pPr marL="0" marR="0" lvl="0" indent="0" algn="ctr" rtl="0">
                        <a:lnSpc>
                          <a:spcPct val="100000"/>
                        </a:lnSpc>
                        <a:spcBef>
                          <a:spcPts val="0"/>
                        </a:spcBef>
                        <a:spcAft>
                          <a:spcPts val="0"/>
                        </a:spcAft>
                        <a:buClr>
                          <a:srgbClr val="FFFFFF"/>
                        </a:buClr>
                        <a:buSzPts val="1400"/>
                        <a:buFont typeface="Times New Roman" panose="02020603050405020304"/>
                        <a:buNone/>
                      </a:pPr>
                      <a:r>
                        <a:rPr lang="en-US" sz="1400" b="1" u="none" strike="noStrike" cap="none">
                          <a:solidFill>
                            <a:srgbClr val="FFFFFF"/>
                          </a:solidFill>
                          <a:latin typeface="Times New Roman" panose="02020603050405020304"/>
                          <a:ea typeface="Times New Roman" panose="02020603050405020304"/>
                          <a:cs typeface="Times New Roman" panose="02020603050405020304"/>
                          <a:sym typeface="Times New Roman" panose="02020603050405020304"/>
                        </a:rPr>
                        <a:t>C++</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4F81BD"/>
                    </a:solidFill>
                  </a:tcPr>
                </a:tc>
              </a:tr>
              <a:tr h="454254">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It is a robust language.</a:t>
                      </a:r>
                      <a:endParaRPr sz="1400" b="0" u="none" strike="noStrike" cap="none" dirty="0">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D0D8E7"/>
                    </a:solidFill>
                  </a:tcPr>
                </a:tc>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CLASS (Data Members and Member Functions)</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D0D8E7"/>
                    </a:solidFill>
                  </a:tcPr>
                </a:tc>
              </a:tr>
              <a:tr h="635202">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It is a low programming level language close to machine language.</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9ECF3"/>
                    </a:solidFill>
                  </a:tcPr>
                </a:tc>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OBJECTS</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9ECF3"/>
                    </a:solidFill>
                  </a:tcPr>
                </a:tc>
              </a:tr>
              <a:tr h="454254">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It is widely used in the software development field.</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D0D8E7"/>
                    </a:solidFill>
                  </a:tcPr>
                </a:tc>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ENCAPSULATION</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D0D8E7"/>
                    </a:solidFill>
                  </a:tcPr>
                </a:tc>
              </a:tr>
              <a:tr h="635202">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It is a procedure and structure oriented language.</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9ECF3"/>
                    </a:solidFill>
                  </a:tcPr>
                </a:tc>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POLYMORPHISM (Operator Overloading and Function Overloading)</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9ECF3"/>
                    </a:solidFill>
                  </a:tcPr>
                </a:tc>
              </a:tr>
              <a:tr h="896684">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If you know ‘C,’ you can easily grasp the knowledge of the other programming languages that uses the concept of ‘C’ </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D0D8E7"/>
                    </a:solidFill>
                  </a:tcPr>
                </a:tc>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INHERITANCE (Types of Inheritance)</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D0D8E7"/>
                    </a:solidFill>
                  </a:tcPr>
                </a:tc>
              </a:tr>
              <a:tr h="1159306">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It is essential to have a background in computer memory mechanisms because it is an important aspect when dealing with the C programming language.</a:t>
                      </a:r>
                      <a:endParaRPr sz="14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9ECF3"/>
                    </a:solidFill>
                  </a:tcPr>
                </a:tc>
                <a:tc>
                  <a:txBody>
                    <a:bodyPr/>
                    <a:lstStyle/>
                    <a:p>
                      <a:pPr marL="0" marR="0" lvl="0" indent="0" algn="l" rtl="0">
                        <a:lnSpc>
                          <a:spcPct val="100000"/>
                        </a:lnSpc>
                        <a:spcBef>
                          <a:spcPts val="0"/>
                        </a:spcBef>
                        <a:spcAft>
                          <a:spcPts val="0"/>
                        </a:spcAft>
                        <a:buClr>
                          <a:srgbClr val="000000"/>
                        </a:buClr>
                        <a:buSzPts val="1400"/>
                        <a:buFont typeface="Times New Roman" panose="02020603050405020304"/>
                        <a:buNone/>
                      </a:pPr>
                      <a:r>
                        <a:rPr lang="en-US" sz="1400" b="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ABSTRACTION</a:t>
                      </a:r>
                      <a:endParaRPr sz="1400" b="0" u="none" strike="noStrike" cap="none" dirty="0">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9ECF3"/>
                    </a:solidFill>
                  </a:tcPr>
                </a:tc>
              </a:tr>
            </a:tbl>
          </a:graphicData>
        </a:graphic>
      </p:graphicFrame>
      <p:sp>
        <p:nvSpPr>
          <p:cNvPr id="5" name="Google Shape;245;p3"/>
          <p:cNvSpPr txBox="1"/>
          <p:nvPr/>
        </p:nvSpPr>
        <p:spPr>
          <a:xfrm>
            <a:off x="906120" y="787320"/>
            <a:ext cx="7924320" cy="609120"/>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a:lstStyle>
          <a:p>
            <a:pPr>
              <a:spcBef>
                <a:spcPts val="0"/>
              </a:spcBef>
              <a:buClr>
                <a:srgbClr val="000000"/>
              </a:buClr>
              <a:buSzPts val="24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Basic of C and C++</a:t>
            </a:r>
            <a:endParaRPr lang="en-US" sz="2400" b="0"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4" name="Google Shape;258;p5"/>
          <p:cNvSpPr txBox="1"/>
          <p:nvPr/>
        </p:nvSpPr>
        <p:spPr>
          <a:xfrm>
            <a:off x="914400" y="609480"/>
            <a:ext cx="7924320" cy="761760"/>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a:lstStyle>
          <a:p>
            <a:pPr>
              <a:spcBef>
                <a:spcPts val="0"/>
              </a:spcBef>
              <a:buClr>
                <a:srgbClr val="000000"/>
              </a:buClr>
              <a:buSzPts val="2400"/>
              <a:buFont typeface="Cambria" panose="02040503050406030204"/>
              <a:buNone/>
            </a:pPr>
            <a:r>
              <a:rPr lang="en-US" sz="2400">
                <a:solidFill>
                  <a:srgbClr val="000000"/>
                </a:solidFill>
                <a:latin typeface="Cambria" panose="02040503050406030204"/>
                <a:ea typeface="Cambria" panose="02040503050406030204"/>
                <a:cs typeface="Cambria" panose="02040503050406030204"/>
                <a:sym typeface="Cambria" panose="02040503050406030204"/>
              </a:rPr>
              <a:t>FUNCTION </a:t>
            </a:r>
            <a:r>
              <a:rPr lang="en-US" sz="2400" i="1">
                <a:solidFill>
                  <a:srgbClr val="000000"/>
                </a:solidFill>
                <a:latin typeface="Cambria" panose="02040503050406030204"/>
                <a:ea typeface="Cambria" panose="02040503050406030204"/>
                <a:cs typeface="Cambria" panose="02040503050406030204"/>
                <a:sym typeface="Cambria" panose="02040503050406030204"/>
              </a:rPr>
              <a:t>&amp;</a:t>
            </a:r>
            <a:r>
              <a:rPr lang="en-US" sz="2400">
                <a:solidFill>
                  <a:srgbClr val="000000"/>
                </a:solidFill>
                <a:latin typeface="Cambria" panose="02040503050406030204"/>
                <a:ea typeface="Cambria" panose="02040503050406030204"/>
                <a:cs typeface="Cambria" panose="02040503050406030204"/>
                <a:sym typeface="Cambria" panose="02040503050406030204"/>
              </a:rPr>
              <a:t> RECURSION</a:t>
            </a:r>
            <a:endParaRPr lang="en-US" sz="2400" b="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259;p5"/>
          <p:cNvSpPr txBox="1"/>
          <p:nvPr/>
        </p:nvSpPr>
        <p:spPr>
          <a:xfrm>
            <a:off x="914400" y="1447920"/>
            <a:ext cx="8000640" cy="480024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spcBef>
                <a:spcPts val="0"/>
              </a:spcBef>
              <a:buClr>
                <a:srgbClr val="000000"/>
              </a:buClr>
              <a:buSzPts val="2000"/>
              <a:buFont typeface="Arial" panose="020B0604020202020204"/>
              <a:buChar char="•"/>
            </a:pPr>
            <a:r>
              <a:rPr lang="en-US"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A Function is a block of code which only runs when it is called. You can pass data, known as parameters, into a function. Functions are used to perform certain actions, and they are important for reusing code: Define the code once, and use it many times.</a:t>
            </a: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0"/>
              </a:spcBef>
              <a:buClr>
                <a:srgbClr val="000000"/>
              </a:buClr>
              <a:buSzPts val="2000"/>
              <a:buFont typeface="Arial" panose="020B0604020202020204"/>
              <a:buChar char="•"/>
            </a:pPr>
            <a:r>
              <a:rPr lang="en-US"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Recursion is the process where a function calls itself as its subroutine in order to solve a complex iterative task by dividing it into sub-tasks. Any function which calls itself recursively is called recursive function, and the process of calling a function by itself is known as recursion.</a:t>
            </a: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00"/>
              </a:spcBef>
              <a:buClr>
                <a:srgbClr val="000000"/>
              </a:buClr>
              <a:buSzPts val="2000"/>
              <a:buFont typeface="Arial" panose="020B0604020202020204"/>
              <a:buChar char="•"/>
            </a:pPr>
            <a:r>
              <a:rPr lang="en-US"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Recursion leads to several number of iterative calls, however, it is necessary to have a base case to stop recursion otherwise it will lead to an infinite call. Example: </a:t>
            </a: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00"/>
              </a:spcBef>
              <a:buSzPts val="2000"/>
              <a:buFont typeface="Arial" panose="020B0604020202020204"/>
              <a:buNone/>
            </a:pPr>
            <a:endParaRPr lang="en-US" sz="2000"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8" name="Google Shape;299;p10"/>
          <p:cNvSpPr txBox="1"/>
          <p:nvPr/>
        </p:nvSpPr>
        <p:spPr>
          <a:xfrm>
            <a:off x="990720" y="685800"/>
            <a:ext cx="7924320" cy="609120"/>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a:lstStyle>
          <a:p>
            <a:pPr>
              <a:spcBef>
                <a:spcPts val="0"/>
              </a:spcBef>
              <a:buClr>
                <a:srgbClr val="000000"/>
              </a:buClr>
              <a:buSzPts val="3200"/>
              <a:buFont typeface="Arial" panose="020B0604020202020204"/>
              <a:buNone/>
            </a:pPr>
            <a:r>
              <a:rPr lang="en-US" sz="3200">
                <a:solidFill>
                  <a:srgbClr val="000000"/>
                </a:solidFill>
                <a:latin typeface="Arial" panose="020B0604020202020204"/>
                <a:ea typeface="Arial" panose="020B0604020202020204"/>
                <a:cs typeface="Arial" panose="020B0604020202020204"/>
                <a:sym typeface="Arial" panose="020B0604020202020204"/>
              </a:rPr>
              <a:t>ITERATION V/S RECURSION</a:t>
            </a:r>
            <a:endParaRPr lang="en-US" sz="3200" b="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300;p10"/>
          <p:cNvSpPr txBox="1"/>
          <p:nvPr/>
        </p:nvSpPr>
        <p:spPr>
          <a:xfrm>
            <a:off x="380880" y="1295280"/>
            <a:ext cx="8229240" cy="452556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spcBef>
                <a:spcPts val="0"/>
              </a:spcBef>
              <a:buClr>
                <a:srgbClr val="000000"/>
              </a:buClr>
              <a:buSzPts val="2400"/>
              <a:buFont typeface="Arial" panose="020B0604020202020204"/>
              <a:buChar char="•"/>
            </a:pPr>
            <a:r>
              <a:rPr lang="en-US" sz="24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 recursive implementation and an iterative implementation do the same exact job, but the way they do the job is different. </a:t>
            </a:r>
            <a:endParaRPr lang="en-US" sz="2400" dirty="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ts val="2400"/>
              <a:buFont typeface="Arial" panose="020B0604020202020204"/>
              <a:buChar char="•"/>
            </a:pPr>
            <a:r>
              <a:rPr lang="en-US" sz="24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Recursion involves a function that calls itself. Iteration uses a counter to track through a structure or complete an operation n times.</a:t>
            </a:r>
            <a:endParaRPr lang="en-US" sz="2400" dirty="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80"/>
              </a:spcBef>
              <a:buSzPts val="2400"/>
              <a:buFont typeface="Arial" panose="020B0604020202020204"/>
              <a:buNone/>
            </a:pPr>
            <a:endParaRPr lang="en-US" sz="2400" dirty="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80"/>
              </a:spcBef>
              <a:buSzPts val="2400"/>
              <a:buFont typeface="Arial" panose="020B0604020202020204"/>
              <a:buNone/>
            </a:pPr>
            <a:endParaRPr lang="en-US" sz="2400"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Google Shape;301;p10"/>
          <p:cNvPicPr preferRelativeResize="0"/>
          <p:nvPr/>
        </p:nvPicPr>
        <p:blipFill rotWithShape="1">
          <a:blip r:embed="rId1"/>
          <a:srcRect/>
          <a:stretch>
            <a:fillRect/>
          </a:stretch>
        </p:blipFill>
        <p:spPr>
          <a:xfrm>
            <a:off x="760320" y="3886560"/>
            <a:ext cx="2447280" cy="2285280"/>
          </a:xfrm>
          <a:prstGeom prst="rect">
            <a:avLst/>
          </a:prstGeom>
          <a:noFill/>
          <a:ln w="9525" cap="flat" cmpd="sng">
            <a:solidFill>
              <a:srgbClr val="000000"/>
            </a:solidFill>
            <a:prstDash val="solid"/>
            <a:round/>
            <a:headEnd type="none" w="sm" len="sm"/>
            <a:tailEnd type="none" w="sm" len="sm"/>
          </a:ln>
        </p:spPr>
      </p:pic>
      <p:pic>
        <p:nvPicPr>
          <p:cNvPr id="11" name="Google Shape;302;p10"/>
          <p:cNvPicPr preferRelativeResize="0"/>
          <p:nvPr/>
        </p:nvPicPr>
        <p:blipFill rotWithShape="1">
          <a:blip r:embed="rId2"/>
          <a:srcRect/>
          <a:stretch>
            <a:fillRect/>
          </a:stretch>
        </p:blipFill>
        <p:spPr>
          <a:xfrm>
            <a:off x="5228280" y="3929400"/>
            <a:ext cx="2822760" cy="2199960"/>
          </a:xfrm>
          <a:prstGeom prst="rect">
            <a:avLst/>
          </a:prstGeom>
          <a:noFill/>
          <a:ln w="9525" cap="flat" cmpd="sng">
            <a:solidFill>
              <a:srgbClr val="000000"/>
            </a:solidFill>
            <a:prstDash val="solid"/>
            <a:round/>
            <a:headEnd type="none" w="sm" len="sm"/>
            <a:tailEnd type="none" w="sm" len="sm"/>
          </a:ln>
        </p:spPr>
      </p:pic>
      <p:sp>
        <p:nvSpPr>
          <p:cNvPr id="12" name="Google Shape;303;p10"/>
          <p:cNvSpPr/>
          <p:nvPr/>
        </p:nvSpPr>
        <p:spPr>
          <a:xfrm>
            <a:off x="851760" y="3381840"/>
            <a:ext cx="2264040" cy="3034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Iterative Function</a:t>
            </a:r>
            <a:endParaRPr sz="1400" b="0" i="0" u="none" strike="noStrike" cap="none">
              <a:latin typeface="Arial" panose="020B0604020202020204"/>
              <a:ea typeface="Arial" panose="020B0604020202020204"/>
              <a:cs typeface="Arial" panose="020B0604020202020204"/>
              <a:sym typeface="Arial" panose="020B0604020202020204"/>
            </a:endParaRPr>
          </a:p>
        </p:txBody>
      </p:sp>
      <p:sp>
        <p:nvSpPr>
          <p:cNvPr id="13" name="Google Shape;304;p10"/>
          <p:cNvSpPr/>
          <p:nvPr/>
        </p:nvSpPr>
        <p:spPr>
          <a:xfrm>
            <a:off x="5228280" y="3313440"/>
            <a:ext cx="2822760" cy="3034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Recursive Function</a:t>
            </a:r>
            <a:endParaRPr sz="1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6" name="Google Shape;264;p6"/>
          <p:cNvSpPr txBox="1"/>
          <p:nvPr/>
        </p:nvSpPr>
        <p:spPr>
          <a:xfrm>
            <a:off x="914400" y="762120"/>
            <a:ext cx="7924320" cy="609120"/>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a:lstStyle>
          <a:p>
            <a:pPr>
              <a:spcBef>
                <a:spcPts val="0"/>
              </a:spcBef>
              <a:buClr>
                <a:srgbClr val="000000"/>
              </a:buClr>
              <a:buSzPts val="2400"/>
              <a:buFont typeface="Cambria" panose="02040503050406030204"/>
              <a:buNone/>
            </a:pPr>
            <a:r>
              <a:rPr lang="en-US" sz="2400">
                <a:solidFill>
                  <a:srgbClr val="000000"/>
                </a:solidFill>
                <a:latin typeface="Cambria" panose="02040503050406030204"/>
                <a:ea typeface="Cambria" panose="02040503050406030204"/>
                <a:cs typeface="Cambria" panose="02040503050406030204"/>
                <a:sym typeface="Cambria" panose="02040503050406030204"/>
              </a:rPr>
              <a:t>RECURSIVE FUNCTION EXAMPLE</a:t>
            </a:r>
            <a:endParaRPr lang="en-US" sz="2400" b="0">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265;p6"/>
          <p:cNvSpPr txBox="1"/>
          <p:nvPr/>
        </p:nvSpPr>
        <p:spPr>
          <a:xfrm>
            <a:off x="379800" y="1519200"/>
            <a:ext cx="8306640" cy="472860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Bef>
                <a:spcPts val="0"/>
              </a:spcBef>
              <a:buSzPts val="1400"/>
              <a:buFont typeface="Arial" panose="020B0604020202020204"/>
              <a:buNone/>
            </a:pPr>
            <a:endParaRPr lang="en-US" sz="14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45"/>
              </a:spcBef>
              <a:buSzPts val="1400"/>
              <a:buFont typeface="Arial" panose="020B0604020202020204"/>
              <a:buNone/>
            </a:pPr>
            <a:endParaRPr lang="en-US" sz="14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45"/>
              </a:spcBef>
              <a:buSzPts val="1400"/>
              <a:buFont typeface="Arial" panose="020B0604020202020204"/>
              <a:buNone/>
            </a:pPr>
            <a:endParaRPr lang="en-US" sz="14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45"/>
              </a:spcBef>
              <a:buSzPts val="1400"/>
              <a:buFont typeface="Arial" panose="020B0604020202020204"/>
              <a:buNone/>
            </a:pPr>
            <a:endParaRPr lang="en-US" sz="14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45"/>
              </a:spcBef>
              <a:buSzPts val="1400"/>
              <a:buFont typeface="Arial" panose="020B0604020202020204"/>
              <a:buNone/>
            </a:pPr>
            <a:endParaRPr lang="en-US" sz="14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45"/>
              </a:spcBef>
              <a:buClr>
                <a:srgbClr val="000000"/>
              </a:buClr>
              <a:buSzPts val="2000"/>
              <a:buFont typeface="Times New Roman" panose="02020603050405020304"/>
              <a:buNone/>
            </a:pPr>
            <a:r>
              <a:rPr lang="en-US"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IDEA BEHIND RECURSION- To solve a problem, solve a sub-problem that is a smaller instance of the same problem, and then use the solution to that smaller instance to solve the original problem</a:t>
            </a: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45"/>
              </a:spcBef>
              <a:buClr>
                <a:srgbClr val="000000"/>
              </a:buClr>
              <a:buSzPts val="2000"/>
              <a:buFont typeface="Times New Roman" panose="02020603050405020304"/>
              <a:buNone/>
            </a:pPr>
            <a:r>
              <a:rPr lang="en-US"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For example here, we can start from the easiest one i.e. factorial(1)</a:t>
            </a: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457200" indent="-457200" algn="just">
              <a:spcBef>
                <a:spcPts val="445"/>
              </a:spcBef>
              <a:buClr>
                <a:srgbClr val="000000"/>
              </a:buClr>
              <a:buSzPts val="2000"/>
              <a:buFont typeface="Arial" panose="020B0604020202020204"/>
              <a:buAutoNum type="arabicPeriod"/>
            </a:pPr>
            <a:r>
              <a:rPr lang="en-US"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Fact(1) = 1</a:t>
            </a: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457200" indent="-457200" algn="just">
              <a:spcBef>
                <a:spcPts val="445"/>
              </a:spcBef>
              <a:buClr>
                <a:srgbClr val="000000"/>
              </a:buClr>
              <a:buSzPts val="2000"/>
              <a:buFont typeface="Arial" panose="020B0604020202020204"/>
              <a:buAutoNum type="arabicPeriod"/>
            </a:pPr>
            <a:r>
              <a:rPr lang="en-US"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Fact(2) = 2 * 1 = 2 * Fact(1) </a:t>
            </a: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457200" indent="-457200" algn="just">
              <a:spcBef>
                <a:spcPts val="445"/>
              </a:spcBef>
              <a:buClr>
                <a:srgbClr val="000000"/>
              </a:buClr>
              <a:buSzPts val="2000"/>
              <a:buFont typeface="Arial" panose="020B0604020202020204"/>
              <a:buAutoNum type="arabicPeriod"/>
            </a:pPr>
            <a:r>
              <a:rPr lang="en-US"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Fact(3) = 3 * 2 * 1 = 3 * Fact(2)</a:t>
            </a: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457200" indent="-457200" algn="just">
              <a:spcBef>
                <a:spcPts val="445"/>
              </a:spcBef>
              <a:buClr>
                <a:srgbClr val="000000"/>
              </a:buClr>
              <a:buSzPts val="2000"/>
              <a:buFont typeface="Arial" panose="020B0604020202020204"/>
              <a:buAutoNum type="arabicPeriod"/>
            </a:pPr>
            <a:r>
              <a:rPr lang="en-US" sz="2000">
                <a:solidFill>
                  <a:srgbClr val="000000"/>
                </a:solidFill>
                <a:latin typeface="Times New Roman" panose="02020603050405020304"/>
                <a:ea typeface="Times New Roman" panose="02020603050405020304"/>
                <a:cs typeface="Times New Roman" panose="02020603050405020304"/>
                <a:sym typeface="Times New Roman" panose="02020603050405020304"/>
              </a:rPr>
              <a:t>Fact(4) = 4 * 3 * 2 * 1 = 4 * Fact(3)</a:t>
            </a: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45"/>
              </a:spcBef>
              <a:buSzPts val="2000"/>
              <a:buFont typeface="Arial" panose="020B0604020202020204"/>
              <a:buNone/>
            </a:pPr>
            <a:endParaRPr lang="en-US" sz="2000">
              <a:solidFill>
                <a:srgbClr val="000000"/>
              </a:solidFill>
              <a:latin typeface="Arial" panose="020B0604020202020204"/>
              <a:ea typeface="Arial" panose="020B0604020202020204"/>
              <a:cs typeface="Arial" panose="020B0604020202020204"/>
              <a:sym typeface="Arial" panose="020B0604020202020204"/>
            </a:endParaRPr>
          </a:p>
          <a:p>
            <a:pPr marL="342900" indent="-342900">
              <a:spcBef>
                <a:spcPts val="445"/>
              </a:spcBef>
              <a:buSzPts val="2000"/>
              <a:buFont typeface="Arial" panose="020B0604020202020204"/>
              <a:buNone/>
            </a:pPr>
            <a:endParaRPr lang="en-US" sz="2000"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8" name="Google Shape;266;p6"/>
          <p:cNvPicPr preferRelativeResize="0"/>
          <p:nvPr/>
        </p:nvPicPr>
        <p:blipFill rotWithShape="1">
          <a:blip r:embed="rId1"/>
          <a:srcRect/>
          <a:stretch>
            <a:fillRect/>
          </a:stretch>
        </p:blipFill>
        <p:spPr>
          <a:xfrm>
            <a:off x="1020925" y="1295400"/>
            <a:ext cx="2789075" cy="1546200"/>
          </a:xfrm>
          <a:prstGeom prst="rect">
            <a:avLst/>
          </a:prstGeom>
          <a:noFill/>
          <a:ln w="9525" cap="flat" cmpd="sng">
            <a:solidFill>
              <a:srgbClr val="000000"/>
            </a:solidFill>
            <a:prstDash val="solid"/>
            <a:round/>
            <a:headEnd type="none" w="sm" len="sm"/>
            <a:tailEnd type="none" w="sm" len="sm"/>
          </a:ln>
        </p:spPr>
      </p:pic>
      <p:sp>
        <p:nvSpPr>
          <p:cNvPr id="9" name="Google Shape;267;p6"/>
          <p:cNvSpPr/>
          <p:nvPr/>
        </p:nvSpPr>
        <p:spPr>
          <a:xfrm>
            <a:off x="4572000" y="1371600"/>
            <a:ext cx="3579840" cy="1763640"/>
          </a:xfrm>
          <a:prstGeom prst="rect">
            <a:avLst/>
          </a:prstGeom>
          <a:noFill/>
          <a:ln>
            <a:noFill/>
          </a:ln>
        </p:spPr>
        <p:txBody>
          <a:bodyPr spcFirstLastPara="1" wrap="square" lIns="90000" tIns="45000" rIns="90000" bIns="45000" anchor="t" anchorCtr="0">
            <a:spAutoFit/>
          </a:bodyPr>
          <a:lstStyle/>
          <a:p>
            <a:pPr marL="0" marR="0" lvl="0" indent="-101600" algn="just" rtl="0">
              <a:lnSpc>
                <a:spcPct val="100000"/>
              </a:lnSpc>
              <a:spcBef>
                <a:spcPts val="0"/>
              </a:spcBef>
              <a:spcAft>
                <a:spcPts val="0"/>
              </a:spcAft>
              <a:buClr>
                <a:srgbClr val="000000"/>
              </a:buClr>
              <a:buSzPts val="1600"/>
              <a:buFont typeface="Arial" panose="020B0604020202020204"/>
              <a:buChar char="•"/>
            </a:pPr>
            <a:r>
              <a:rPr lang="en-US" sz="1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 if block, we mention the base case which is the stopping point to stop the recursive process.</a:t>
            </a:r>
            <a:endParaRPr sz="1600" b="0" i="0" u="none" strike="noStrike" cap="none" dirty="0">
              <a:latin typeface="Arial" panose="020B0604020202020204"/>
              <a:ea typeface="Arial" panose="020B0604020202020204"/>
              <a:cs typeface="Arial" panose="020B0604020202020204"/>
              <a:sym typeface="Arial" panose="020B0604020202020204"/>
            </a:endParaRPr>
          </a:p>
          <a:p>
            <a:pPr marL="0" marR="0" lvl="0" indent="-101600" algn="just" rtl="0">
              <a:lnSpc>
                <a:spcPct val="100000"/>
              </a:lnSpc>
              <a:spcBef>
                <a:spcPts val="0"/>
              </a:spcBef>
              <a:spcAft>
                <a:spcPts val="0"/>
              </a:spcAft>
              <a:buClr>
                <a:srgbClr val="000000"/>
              </a:buClr>
              <a:buSzPts val="1600"/>
              <a:buFont typeface="Arial" panose="020B0604020202020204"/>
              <a:buChar char="•"/>
            </a:pPr>
            <a:r>
              <a:rPr lang="en-US" sz="1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 else block, we mention the recursive procedure in which the problem is divided into smaller problems.</a:t>
            </a:r>
            <a:endParaRPr sz="1600" b="0" i="0" u="none" strike="noStrike" cap="none" dirty="0">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SzPts val="1600"/>
              <a:buFont typeface="Arial" panose="020B0604020202020204"/>
              <a:buNone/>
            </a:pPr>
            <a:endParaRPr sz="1600" b="0" i="0" u="none" strike="noStrike" cap="none" dirty="0">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7"/>
          <p:cNvSpPr/>
          <p:nvPr/>
        </p:nvSpPr>
        <p:spPr>
          <a:xfrm>
            <a:off x="2843640" y="6448320"/>
            <a:ext cx="374400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7"/>
          <p:cNvSpPr txBox="1">
            <a:spLocks noGrp="1"/>
          </p:cNvSpPr>
          <p:nvPr>
            <p:ph type="body" idx="4294967295"/>
          </p:nvPr>
        </p:nvSpPr>
        <p:spPr>
          <a:xfrm>
            <a:off x="914400" y="1752480"/>
            <a:ext cx="8000640" cy="44953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400" b="0" strike="noStrike">
              <a:solidFill>
                <a:srgbClr val="000000"/>
              </a:solidFill>
              <a:latin typeface="Arial" panose="020B0604020202020204"/>
              <a:ea typeface="Arial" panose="020B0604020202020204"/>
              <a:cs typeface="Arial" panose="020B0604020202020204"/>
              <a:sym typeface="Arial" panose="020B0604020202020204"/>
            </a:endParaRPr>
          </a:p>
        </p:txBody>
      </p:sp>
      <p:pic>
        <p:nvPicPr>
          <p:cNvPr id="276" name="Google Shape;276;p7"/>
          <p:cNvPicPr preferRelativeResize="0"/>
          <p:nvPr/>
        </p:nvPicPr>
        <p:blipFill rotWithShape="1">
          <a:blip r:embed="rId1"/>
          <a:srcRect/>
          <a:stretch>
            <a:fillRect/>
          </a:stretch>
        </p:blipFill>
        <p:spPr>
          <a:xfrm>
            <a:off x="838080" y="1600200"/>
            <a:ext cx="7791480" cy="4694760"/>
          </a:xfrm>
          <a:prstGeom prst="rect">
            <a:avLst/>
          </a:prstGeom>
          <a:noFill/>
          <a:ln>
            <a:noFill/>
          </a:ln>
        </p:spPr>
      </p:pic>
      <p:sp>
        <p:nvSpPr>
          <p:cNvPr id="277" name="Google Shape;277;p7"/>
          <p:cNvSpPr/>
          <p:nvPr/>
        </p:nvSpPr>
        <p:spPr>
          <a:xfrm>
            <a:off x="2057400" y="609480"/>
            <a:ext cx="6400440" cy="94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Times New Roman" panose="02020603050405020304"/>
              <a:buNone/>
            </a:pPr>
            <a:r>
              <a:rPr lang="en-US"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PROGRAM TO CALCULATE FACTORIAL USING RECURSION</a:t>
            </a:r>
            <a:endParaRPr sz="28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
          <p:cNvPicPr preferRelativeResize="0"/>
          <p:nvPr/>
        </p:nvPicPr>
        <p:blipFill rotWithShape="1">
          <a:blip r:embed="rId1"/>
          <a:srcRect/>
          <a:stretch>
            <a:fillRect/>
          </a:stretch>
        </p:blipFill>
        <p:spPr>
          <a:xfrm>
            <a:off x="729360" y="2057400"/>
            <a:ext cx="4668120" cy="4190760"/>
          </a:xfrm>
          <a:prstGeom prst="rect">
            <a:avLst/>
          </a:prstGeom>
          <a:noFill/>
          <a:ln>
            <a:noFill/>
          </a:ln>
        </p:spPr>
      </p:pic>
      <p:sp>
        <p:nvSpPr>
          <p:cNvPr id="283" name="Google Shape;283;p8"/>
          <p:cNvSpPr/>
          <p:nvPr/>
        </p:nvSpPr>
        <p:spPr>
          <a:xfrm>
            <a:off x="4648320" y="2057400"/>
            <a:ext cx="4252680" cy="283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92934"/>
              </a:buClr>
              <a:buSzPts val="1800"/>
              <a:buFont typeface="Arial" panose="020B0604020202020204"/>
              <a:buNone/>
            </a:pPr>
            <a:r>
              <a:rPr lang="en-US" sz="1800" b="0" i="0" u="none" strike="noStrike" cap="none">
                <a:solidFill>
                  <a:srgbClr val="292934"/>
                </a:solidFill>
                <a:latin typeface="Arial" panose="020B0604020202020204"/>
                <a:ea typeface="Arial" panose="020B0604020202020204"/>
                <a:cs typeface="Arial" panose="020B0604020202020204"/>
                <a:sym typeface="Arial" panose="020B0604020202020204"/>
              </a:rPr>
              <a:t>There are two parts to this function: </a:t>
            </a:r>
            <a:endParaRPr sz="1800" b="0" i="0" u="none" strike="noStrike" cap="none">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292934"/>
              </a:buClr>
              <a:buSzPts val="1800"/>
              <a:buFont typeface="Arial" panose="020B0604020202020204"/>
              <a:buAutoNum type="arabicPeriod"/>
            </a:pPr>
            <a:r>
              <a:rPr lang="en-US" sz="1800" b="0" i="0" u="none" strike="noStrike" cap="none">
                <a:solidFill>
                  <a:srgbClr val="292934"/>
                </a:solidFill>
                <a:latin typeface="Arial" panose="020B0604020202020204"/>
                <a:ea typeface="Arial" panose="020B0604020202020204"/>
                <a:cs typeface="Arial" panose="020B0604020202020204"/>
                <a:sym typeface="Arial" panose="020B0604020202020204"/>
              </a:rPr>
              <a:t>Multiplication of the target with the returned value</a:t>
            </a:r>
            <a:endParaRPr sz="1800" b="0" i="0" u="none" strike="noStrike" cap="none">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292934"/>
              </a:buClr>
              <a:buSzPts val="1800"/>
              <a:buFont typeface="Arial" panose="020B0604020202020204"/>
              <a:buAutoNum type="arabicPeriod"/>
            </a:pPr>
            <a:r>
              <a:rPr lang="en-US" sz="1800" b="0" i="0" u="none" strike="noStrike" cap="none">
                <a:solidFill>
                  <a:srgbClr val="292934"/>
                </a:solidFill>
                <a:latin typeface="Arial" panose="020B0604020202020204"/>
                <a:ea typeface="Arial" panose="020B0604020202020204"/>
                <a:cs typeface="Arial" panose="020B0604020202020204"/>
                <a:sym typeface="Arial" panose="020B0604020202020204"/>
              </a:rPr>
              <a:t>With the returned value of the child function</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92934"/>
              </a:buClr>
              <a:buSzPts val="1800"/>
              <a:buFont typeface="Arial" panose="020B0604020202020204"/>
              <a:buNone/>
            </a:pPr>
            <a:r>
              <a:rPr lang="en-US" sz="1800" b="0" i="0" u="none" strike="noStrike" cap="none">
                <a:solidFill>
                  <a:srgbClr val="292934"/>
                </a:solidFill>
                <a:latin typeface="Arial" panose="020B0604020202020204"/>
                <a:ea typeface="Arial" panose="020B0604020202020204"/>
                <a:cs typeface="Arial" panose="020B0604020202020204"/>
                <a:sym typeface="Arial" panose="020B0604020202020204"/>
              </a:rPr>
              <a:t>We cannot multiply until we have the returned value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92934"/>
              </a:buClr>
              <a:buSzPts val="1800"/>
              <a:buFont typeface="Arial" panose="020B0604020202020204"/>
              <a:buNone/>
            </a:pPr>
            <a:r>
              <a:rPr lang="en-US" sz="1800" b="0" i="0" u="none" strike="noStrike" cap="none">
                <a:solidFill>
                  <a:srgbClr val="292934"/>
                </a:solidFill>
                <a:latin typeface="Arial" panose="020B0604020202020204"/>
                <a:ea typeface="Arial" panose="020B0604020202020204"/>
                <a:cs typeface="Arial" panose="020B0604020202020204"/>
                <a:sym typeface="Arial" panose="020B0604020202020204"/>
              </a:rPr>
              <a:t>of the child function. That’s why, we move to child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292934"/>
              </a:buClr>
              <a:buSzPts val="1800"/>
              <a:buFont typeface="Arial" panose="020B0604020202020204"/>
              <a:buNone/>
            </a:pPr>
            <a:r>
              <a:rPr lang="en-US" sz="1800" b="0" i="0" u="none" strike="noStrike" cap="none">
                <a:solidFill>
                  <a:srgbClr val="292934"/>
                </a:solidFill>
                <a:latin typeface="Arial" panose="020B0604020202020204"/>
                <a:ea typeface="Arial" panose="020B0604020202020204"/>
                <a:cs typeface="Arial" panose="020B0604020202020204"/>
                <a:sym typeface="Arial" panose="020B0604020202020204"/>
              </a:rPr>
              <a:t>function next.</a:t>
            </a:r>
            <a:endParaRPr sz="1800" b="0" i="0" u="none" strike="noStrike" cap="none">
              <a:latin typeface="Arial" panose="020B0604020202020204"/>
              <a:ea typeface="Arial" panose="020B0604020202020204"/>
              <a:cs typeface="Arial" panose="020B0604020202020204"/>
              <a:sym typeface="Arial" panose="020B0604020202020204"/>
            </a:endParaRPr>
          </a:p>
        </p:txBody>
      </p:sp>
      <p:sp>
        <p:nvSpPr>
          <p:cNvPr id="284" name="Google Shape;284;p8"/>
          <p:cNvSpPr/>
          <p:nvPr/>
        </p:nvSpPr>
        <p:spPr>
          <a:xfrm>
            <a:off x="2209680" y="914400"/>
            <a:ext cx="4571640" cy="8233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Arial" panose="020B0604020202020204"/>
                <a:ea typeface="Arial" panose="020B0604020202020204"/>
                <a:cs typeface="Arial" panose="020B0604020202020204"/>
                <a:sym typeface="Arial" panose="020B0604020202020204"/>
              </a:rPr>
              <a:t>TRACING TREE OF RECURSIVE FUNCTION</a:t>
            </a:r>
            <a:endParaRPr sz="2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9"/>
          <p:cNvSpPr/>
          <p:nvPr/>
        </p:nvSpPr>
        <p:spPr>
          <a:xfrm>
            <a:off x="2843640" y="6448320"/>
            <a:ext cx="374400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9"/>
          <p:cNvSpPr txBox="1">
            <a:spLocks noGrp="1"/>
          </p:cNvSpPr>
          <p:nvPr>
            <p:ph type="body" idx="4294967295"/>
          </p:nvPr>
        </p:nvSpPr>
        <p:spPr>
          <a:xfrm>
            <a:off x="304800" y="1600200"/>
            <a:ext cx="6400800" cy="43435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marR="0" lvl="0" indent="-342900" algn="just" rtl="0">
              <a:lnSpc>
                <a:spcPct val="100000"/>
              </a:lnSpc>
              <a:spcBef>
                <a:spcPts val="0"/>
              </a:spcBef>
              <a:spcAft>
                <a:spcPts val="0"/>
              </a:spcAft>
              <a:buClr>
                <a:srgbClr val="000000"/>
              </a:buClr>
              <a:buSzPts val="2400"/>
              <a:buFont typeface="Arial" panose="020B0604020202020204"/>
              <a:buChar char="•"/>
            </a:pPr>
            <a:r>
              <a:rPr lang="en-US" sz="2400" b="0" strike="noStrike" dirty="0">
                <a:solidFill>
                  <a:srgbClr val="000000"/>
                </a:solidFill>
                <a:latin typeface="Cambria" panose="02040503050406030204"/>
                <a:ea typeface="Cambria" panose="02040503050406030204"/>
                <a:cs typeface="Cambria" panose="02040503050406030204"/>
                <a:sym typeface="Cambria" panose="02040503050406030204"/>
              </a:rPr>
              <a:t>When a function is called, its memory is allocated on a stack. </a:t>
            </a:r>
            <a:endParaRPr lang="en-US" sz="2400" b="0" strike="noStrik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80"/>
              </a:spcBef>
              <a:spcAft>
                <a:spcPts val="0"/>
              </a:spcAft>
              <a:buClr>
                <a:srgbClr val="000000"/>
              </a:buClr>
              <a:buSzPts val="2400"/>
              <a:buFont typeface="Arial" panose="020B0604020202020204"/>
              <a:buChar char="•"/>
            </a:pPr>
            <a:r>
              <a:rPr lang="en-US" sz="2400" b="0" strike="noStrike" dirty="0">
                <a:solidFill>
                  <a:srgbClr val="000000"/>
                </a:solidFill>
                <a:latin typeface="Cambria" panose="02040503050406030204"/>
                <a:ea typeface="Cambria" panose="02040503050406030204"/>
                <a:cs typeface="Cambria" panose="02040503050406030204"/>
                <a:sym typeface="Cambria" panose="02040503050406030204"/>
              </a:rPr>
              <a:t>Stacks in computing architectures are the regions of memory where data is added or removed in a last-in-first-out (LIFO) process. </a:t>
            </a:r>
            <a:endParaRPr lang="en-US" sz="2400" b="0" strike="noStrik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80"/>
              </a:spcBef>
              <a:spcAft>
                <a:spcPts val="0"/>
              </a:spcAft>
              <a:buClr>
                <a:srgbClr val="000000"/>
              </a:buClr>
              <a:buSzPts val="2400"/>
              <a:buFont typeface="Arial" panose="020B0604020202020204"/>
              <a:buChar char="•"/>
            </a:pPr>
            <a:r>
              <a:rPr lang="en-US" sz="2400" b="0" strike="noStrike" dirty="0">
                <a:solidFill>
                  <a:srgbClr val="000000"/>
                </a:solidFill>
                <a:latin typeface="Cambria" panose="02040503050406030204"/>
                <a:ea typeface="Cambria" panose="02040503050406030204"/>
                <a:cs typeface="Cambria" panose="02040503050406030204"/>
                <a:sym typeface="Cambria" panose="02040503050406030204"/>
              </a:rPr>
              <a:t>Each program has a reserved region of memory referred to as its stack. </a:t>
            </a:r>
            <a:endParaRPr lang="en-US" sz="2400" b="0" strike="noStrik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80"/>
              </a:spcBef>
              <a:spcAft>
                <a:spcPts val="0"/>
              </a:spcAft>
              <a:buClr>
                <a:srgbClr val="000000"/>
              </a:buClr>
              <a:buSzPts val="2400"/>
              <a:buFont typeface="Arial" panose="020B0604020202020204"/>
              <a:buChar char="•"/>
            </a:pPr>
            <a:r>
              <a:rPr lang="en-US" sz="2400" b="0" strike="noStrike" dirty="0">
                <a:solidFill>
                  <a:srgbClr val="000000"/>
                </a:solidFill>
                <a:latin typeface="Cambria" panose="02040503050406030204"/>
                <a:ea typeface="Cambria" panose="02040503050406030204"/>
                <a:cs typeface="Cambria" panose="02040503050406030204"/>
                <a:sym typeface="Cambria" panose="02040503050406030204"/>
              </a:rPr>
              <a:t>When a function executes, it adds its state data to the top of the stack. When the function exits, this data is removed from the stack.</a:t>
            </a:r>
            <a:endParaRPr lang="en-US" sz="2400" b="0" strike="noStrik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400"/>
              <a:buFont typeface="Arial" panose="020B0604020202020204"/>
              <a:buChar char="•"/>
            </a:pPr>
            <a:endParaRPr sz="2400" b="0" strike="noStrik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293" name="Google Shape;293;p9" descr="widget"/>
          <p:cNvPicPr preferRelativeResize="0"/>
          <p:nvPr/>
        </p:nvPicPr>
        <p:blipFill rotWithShape="1">
          <a:blip r:embed="rId1"/>
          <a:srcRect/>
          <a:stretch>
            <a:fillRect/>
          </a:stretch>
        </p:blipFill>
        <p:spPr>
          <a:xfrm>
            <a:off x="6858000" y="1295280"/>
            <a:ext cx="1957680" cy="4941000"/>
          </a:xfrm>
          <a:prstGeom prst="rect">
            <a:avLst/>
          </a:prstGeom>
          <a:noFill/>
          <a:ln>
            <a:noFill/>
          </a:ln>
        </p:spPr>
      </p:pic>
      <p:sp>
        <p:nvSpPr>
          <p:cNvPr id="294" name="Google Shape;294;p9"/>
          <p:cNvSpPr/>
          <p:nvPr/>
        </p:nvSpPr>
        <p:spPr>
          <a:xfrm>
            <a:off x="1371600" y="685800"/>
            <a:ext cx="6906960" cy="518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rgbClr val="000000"/>
                </a:solidFill>
                <a:latin typeface="Arial" panose="020B0604020202020204"/>
                <a:ea typeface="Arial" panose="020B0604020202020204"/>
                <a:cs typeface="Arial" panose="020B0604020202020204"/>
                <a:sym typeface="Arial" panose="020B0604020202020204"/>
              </a:rPr>
              <a:t>MEMORY ALLOCATION IN RECURSION</a:t>
            </a:r>
            <a:endParaRPr sz="28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5" name="Google Shape;309;p11"/>
          <p:cNvSpPr txBox="1"/>
          <p:nvPr/>
        </p:nvSpPr>
        <p:spPr>
          <a:xfrm>
            <a:off x="1219325" y="1205045"/>
            <a:ext cx="7391100" cy="4966800"/>
          </a:xfrm>
          <a:prstGeom prst="rect">
            <a:avLst/>
          </a:prstGeom>
          <a:noFill/>
          <a:ln>
            <a:noFill/>
          </a:ln>
        </p:spPr>
        <p:txBody>
          <a:bodyPr spcFirstLastPara="1" wrap="square" lIns="91425" tIns="45700" rIns="91425" bIns="45700" anchor="t" anchorCtr="0">
            <a:normAutofit fontScale="88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Bef>
                <a:spcPts val="0"/>
              </a:spcBef>
              <a:buClr>
                <a:srgbClr val="000000"/>
              </a:buClr>
              <a:buSzPct val="1000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Which path should I follow?</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45"/>
              </a:spcBef>
              <a:buClr>
                <a:srgbClr val="000000"/>
              </a:buClr>
              <a:buSzPct val="1000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Iteration or recursion? For this, let’s look at the advantages of recursive function: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457200" indent="-457200" algn="just">
              <a:spcBef>
                <a:spcPts val="445"/>
              </a:spcBef>
              <a:buClr>
                <a:srgbClr val="000000"/>
              </a:buClr>
              <a:buSzPct val="100000"/>
              <a:buFont typeface="Arial" panose="020B0604020202020204"/>
              <a:buAutoNum type="arabicPeriod"/>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Every recursive program can be modelled into an iterative program but recursive programs are more elegant and required less lines of code.</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457200" indent="-457200">
              <a:spcBef>
                <a:spcPts val="445"/>
              </a:spcBef>
              <a:buClr>
                <a:srgbClr val="000000"/>
              </a:buClr>
              <a:buSzPct val="100000"/>
              <a:buFont typeface="Arial" panose="020B0604020202020204"/>
              <a:buAutoNum type="arabicPeriod"/>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Recursive solutions often tend to be shorter and simpler than non-recursive ones.</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457200" indent="-457200">
              <a:spcBef>
                <a:spcPts val="445"/>
              </a:spcBef>
              <a:buClr>
                <a:srgbClr val="000000"/>
              </a:buClr>
              <a:buSzPct val="100000"/>
              <a:buFont typeface="Arial" panose="020B0604020202020204"/>
              <a:buAutoNum type="arabicPeriod"/>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Code is clearer and easier to use.</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457200" indent="-457200">
              <a:spcBef>
                <a:spcPts val="445"/>
              </a:spcBef>
              <a:buClr>
                <a:srgbClr val="000000"/>
              </a:buClr>
              <a:buSzPct val="100000"/>
              <a:buFont typeface="Arial" panose="020B0604020202020204"/>
              <a:buAutoNum type="arabicPeriod"/>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Recursion represents like the original formula to solve a problem.</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457200" indent="-457200">
              <a:spcBef>
                <a:spcPts val="445"/>
              </a:spcBef>
              <a:buClr>
                <a:srgbClr val="000000"/>
              </a:buClr>
              <a:buSzPct val="100000"/>
              <a:buFont typeface="Arial" panose="020B0604020202020204"/>
              <a:buAutoNum type="arabicPeriod"/>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Follows a divide and conquer technique to solve problems.</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457200" indent="-457200">
              <a:spcBef>
                <a:spcPts val="445"/>
              </a:spcBef>
              <a:buClr>
                <a:srgbClr val="000000"/>
              </a:buClr>
              <a:buSzPct val="100000"/>
              <a:buFont typeface="Arial" panose="020B0604020202020204"/>
              <a:buAutoNum type="arabicPeriod"/>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In some (limited) instances, recursion may be more efficient.</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457200" indent="-316230" algn="just">
              <a:spcBef>
                <a:spcPts val="445"/>
              </a:spcBef>
              <a:buSzPct val="1000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45"/>
              </a:spcBef>
              <a:buSzPct val="1000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Google Shape;310;p11"/>
          <p:cNvSpPr/>
          <p:nvPr/>
        </p:nvSpPr>
        <p:spPr>
          <a:xfrm>
            <a:off x="2843640" y="6067440"/>
            <a:ext cx="374400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311;p11"/>
          <p:cNvSpPr/>
          <p:nvPr/>
        </p:nvSpPr>
        <p:spPr>
          <a:xfrm>
            <a:off x="1295280" y="685800"/>
            <a:ext cx="4739400" cy="4575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Arial" panose="020B0604020202020204"/>
                <a:ea typeface="Arial" panose="020B0604020202020204"/>
                <a:cs typeface="Arial" panose="020B0604020202020204"/>
                <a:sym typeface="Arial" panose="020B0604020202020204"/>
              </a:rPr>
              <a:t>ADVANTAGES OF RECURSION</a:t>
            </a:r>
            <a:endParaRPr sz="2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5" name="Google Shape;316;p12"/>
          <p:cNvSpPr txBox="1"/>
          <p:nvPr/>
        </p:nvSpPr>
        <p:spPr>
          <a:xfrm>
            <a:off x="609900" y="1418704"/>
            <a:ext cx="8229300" cy="4783200"/>
          </a:xfrm>
          <a:prstGeom prst="rect">
            <a:avLst/>
          </a:prstGeom>
          <a:noFill/>
          <a:ln>
            <a:noFill/>
          </a:ln>
        </p:spPr>
        <p:txBody>
          <a:bodyPr spcFirstLastPara="1" wrap="square" lIns="91425" tIns="45700" rIns="91425" bIns="45700" anchor="t" anchorCtr="0">
            <a:normAutofit fontScale="95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spcBef>
                <a:spcPts val="0"/>
              </a:spcBef>
              <a:buClr>
                <a:srgbClr val="000000"/>
              </a:buClr>
              <a:buSzPct val="1000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Recursion is implemented using system stack. If the stack space on the system is limited, recursion to a deeper level will be difficult to implement.</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ct val="1000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Recursion utilize more function calls.</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ct val="1000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Using a recursive function takes more memory and time to execute as compared to its non-recursive counter part.</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ct val="1000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It is difficult to find bugs, particularly, when using global variables.</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ct val="1000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Although recursion is not recommended for all problems but is best suited for problems such as sorting, searching, inorder/preorder/postorder tree traversals, DFS order of graph algorithms.</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0" indent="0" algn="just">
              <a:spcBef>
                <a:spcPts val="480"/>
              </a:spcBef>
              <a:buSzPct val="1000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Google Shape;317;p12"/>
          <p:cNvSpPr/>
          <p:nvPr/>
        </p:nvSpPr>
        <p:spPr>
          <a:xfrm>
            <a:off x="2996340" y="6295800"/>
            <a:ext cx="374400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318;p12"/>
          <p:cNvSpPr/>
          <p:nvPr/>
        </p:nvSpPr>
        <p:spPr>
          <a:xfrm>
            <a:off x="1447980" y="838200"/>
            <a:ext cx="5252400" cy="4575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Arial" panose="020B0604020202020204"/>
                <a:ea typeface="Arial" panose="020B0604020202020204"/>
                <a:cs typeface="Arial" panose="020B0604020202020204"/>
                <a:sym typeface="Arial" panose="020B0604020202020204"/>
              </a:rPr>
              <a:t>DISADVANTAGES OF RECURSION</a:t>
            </a:r>
            <a:endParaRPr sz="2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7" name="Google Shape;323;p13"/>
          <p:cNvSpPr txBox="1"/>
          <p:nvPr/>
        </p:nvSpPr>
        <p:spPr>
          <a:xfrm>
            <a:off x="990725" y="757250"/>
            <a:ext cx="7924200" cy="642900"/>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a:lstStyle>
          <a:p>
            <a:pPr>
              <a:spcBef>
                <a:spcPts val="0"/>
              </a:spcBef>
              <a:buClr>
                <a:srgbClr val="000000"/>
              </a:buClr>
              <a:buSzPts val="2400"/>
              <a:buFont typeface="Cambria" panose="02040503050406030204"/>
              <a:buNone/>
            </a:pPr>
            <a:r>
              <a:rPr lang="en-US" sz="2400">
                <a:solidFill>
                  <a:srgbClr val="000000"/>
                </a:solidFill>
                <a:latin typeface="Cambria" panose="02040503050406030204"/>
                <a:ea typeface="Cambria" panose="02040503050406030204"/>
                <a:cs typeface="Cambria" panose="02040503050406030204"/>
                <a:sym typeface="Cambria" panose="02040503050406030204"/>
              </a:rPr>
              <a:t>TYPES OF RECURSION</a:t>
            </a:r>
            <a:endParaRPr lang="en-US" sz="2400" b="0">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324;p13"/>
          <p:cNvSpPr txBox="1"/>
          <p:nvPr/>
        </p:nvSpPr>
        <p:spPr>
          <a:xfrm>
            <a:off x="838075" y="1457325"/>
            <a:ext cx="7772100" cy="4866900"/>
          </a:xfrm>
          <a:prstGeom prst="rect">
            <a:avLst/>
          </a:prstGeom>
          <a:noFill/>
          <a:ln>
            <a:noFill/>
          </a:ln>
        </p:spPr>
        <p:txBody>
          <a:bodyPr spcFirstLastPara="1" wrap="square" lIns="91425" tIns="45700" rIns="91425" bIns="45700" anchor="t" anchorCtr="0">
            <a:normAutofit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75615">
              <a:spcBef>
                <a:spcPts val="0"/>
              </a:spcBef>
              <a:buClr>
                <a:srgbClr val="000000"/>
              </a:buClr>
              <a:buSzPts val="2400"/>
              <a:buFont typeface="Arial" panose="020B0604020202020204"/>
              <a:buAutoNum type="arabicPeriod"/>
            </a:pPr>
            <a:r>
              <a:rPr lang="en-US" sz="2400" b="1">
                <a:solidFill>
                  <a:srgbClr val="000000"/>
                </a:solidFill>
                <a:latin typeface="Times New Roman" panose="02020603050405020304"/>
                <a:ea typeface="Times New Roman" panose="02020603050405020304"/>
                <a:cs typeface="Times New Roman" panose="02020603050405020304"/>
                <a:sym typeface="Times New Roman" panose="02020603050405020304"/>
              </a:rPr>
              <a:t>Direct Recursion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267970" indent="0">
              <a:spcBef>
                <a:spcPts val="445"/>
              </a:spcBef>
              <a:buClr>
                <a:srgbClr val="000000"/>
              </a:buClr>
              <a:buSzPts val="24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Direct recursion is when Method A calls itself again. It is of following types:</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742950" lvl="1" indent="-304165">
              <a:spcBef>
                <a:spcPts val="445"/>
              </a:spcBef>
              <a:buClr>
                <a:srgbClr val="000000"/>
              </a:buClr>
              <a:buSzPts val="2400"/>
              <a:buFont typeface="Arial" panose="020B0604020202020204"/>
              <a:buChar char="–"/>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Tail Recursion</a:t>
            </a:r>
            <a:endParaRPr lang="en-US">
              <a:solidFill>
                <a:srgbClr val="000000"/>
              </a:solidFill>
              <a:latin typeface="Arial" panose="020B0604020202020204"/>
              <a:ea typeface="Arial" panose="020B0604020202020204"/>
              <a:cs typeface="Arial" panose="020B0604020202020204"/>
              <a:sym typeface="Arial" panose="020B0604020202020204"/>
            </a:endParaRPr>
          </a:p>
          <a:p>
            <a:pPr marL="742950" lvl="1" indent="-304165">
              <a:spcBef>
                <a:spcPts val="445"/>
              </a:spcBef>
              <a:buClr>
                <a:srgbClr val="000000"/>
              </a:buClr>
              <a:buSzPts val="2400"/>
              <a:buFont typeface="Arial" panose="020B0604020202020204"/>
              <a:buChar char="–"/>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Head (Non- Tail) Recursion</a:t>
            </a:r>
            <a:endParaRPr lang="en-US">
              <a:solidFill>
                <a:srgbClr val="000000"/>
              </a:solidFill>
              <a:latin typeface="Arial" panose="020B0604020202020204"/>
              <a:ea typeface="Arial" panose="020B0604020202020204"/>
              <a:cs typeface="Arial" panose="020B0604020202020204"/>
              <a:sym typeface="Arial" panose="020B0604020202020204"/>
            </a:endParaRPr>
          </a:p>
          <a:p>
            <a:pPr marL="742950" lvl="1" indent="-304165">
              <a:spcBef>
                <a:spcPts val="445"/>
              </a:spcBef>
              <a:buClr>
                <a:srgbClr val="000000"/>
              </a:buClr>
              <a:buSzPts val="2400"/>
              <a:buFont typeface="Arial" panose="020B0604020202020204"/>
              <a:buChar char="–"/>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Nested Recursion </a:t>
            </a:r>
            <a:endParaRPr lang="en-US">
              <a:solidFill>
                <a:srgbClr val="000000"/>
              </a:solidFill>
              <a:latin typeface="Arial" panose="020B0604020202020204"/>
              <a:ea typeface="Arial" panose="020B0604020202020204"/>
              <a:cs typeface="Arial" panose="020B0604020202020204"/>
              <a:sym typeface="Arial" panose="020B0604020202020204"/>
            </a:endParaRPr>
          </a:p>
          <a:p>
            <a:pPr marL="742950" lvl="1" indent="-304165">
              <a:spcBef>
                <a:spcPts val="445"/>
              </a:spcBef>
              <a:buClr>
                <a:srgbClr val="000000"/>
              </a:buClr>
              <a:buSzPts val="2400"/>
              <a:buFont typeface="Arial" panose="020B0604020202020204"/>
              <a:buChar char="–"/>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Tree Recursion</a:t>
            </a:r>
            <a:endParaRPr lang="en-US">
              <a:solidFill>
                <a:srgbClr val="000000"/>
              </a:solidFill>
              <a:latin typeface="Arial" panose="020B0604020202020204"/>
              <a:ea typeface="Arial" panose="020B0604020202020204"/>
              <a:cs typeface="Arial" panose="020B0604020202020204"/>
              <a:sym typeface="Arial" panose="020B0604020202020204"/>
            </a:endParaRPr>
          </a:p>
          <a:p>
            <a:pPr marL="731520" indent="-339725">
              <a:spcBef>
                <a:spcPts val="37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457200" indent="-475615">
              <a:spcBef>
                <a:spcPts val="445"/>
              </a:spcBef>
              <a:buClr>
                <a:srgbClr val="000000"/>
              </a:buClr>
              <a:buSzPts val="2400"/>
              <a:buFont typeface="Arial" panose="020B0604020202020204"/>
              <a:buAutoNum type="arabicPeriod" startAt="2"/>
            </a:pPr>
            <a:r>
              <a:rPr lang="en-US" sz="2400" b="1">
                <a:solidFill>
                  <a:srgbClr val="000000"/>
                </a:solidFill>
                <a:latin typeface="Times New Roman" panose="02020603050405020304"/>
                <a:ea typeface="Times New Roman" panose="02020603050405020304"/>
                <a:cs typeface="Times New Roman" panose="02020603050405020304"/>
                <a:sym typeface="Times New Roman" panose="02020603050405020304"/>
              </a:rPr>
              <a:t>Indirect Recursion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63855" indent="0" algn="just">
              <a:spcBef>
                <a:spcPts val="445"/>
              </a:spcBef>
              <a:buClr>
                <a:srgbClr val="000000"/>
              </a:buClr>
              <a:buSzPts val="24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Indirect recursion is when Method A calls a different method, this in turn calls the original calling Method A. The primary difference is indirect recursion is making use of more than one method</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0" indent="0">
              <a:spcBef>
                <a:spcPts val="445"/>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228600" y="2143651"/>
            <a:ext cx="8686801" cy="3099070"/>
          </a:xfrm>
          <a:prstGeom prst="rect">
            <a:avLst/>
          </a:prstGeom>
        </p:spPr>
        <p:txBody>
          <a:bodyPr wrap="square" lIns="82058" tIns="41029" rIns="82058" bIns="41029">
            <a:spAutoFit/>
          </a:bodyPr>
          <a:lstStyle/>
          <a:p>
            <a:pPr algn="ctr"/>
            <a:r>
              <a:rPr lang="en-US" sz="2800" dirty="0">
                <a:latin typeface="Times New Roman" panose="02020603050405020304" pitchFamily="18" charset="0"/>
                <a:cs typeface="Times New Roman" panose="02020603050405020304" pitchFamily="18" charset="0"/>
              </a:rPr>
              <a:t>ADVANCED DATA STRUCTURES </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&amp;</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 ALGORITHMS</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a:t>
            </a:r>
            <a:r>
              <a:rPr lang="en-IN" sz="2800" b="0" i="0" dirty="0">
                <a:effectLst/>
                <a:latin typeface="Times New Roman" panose="02020603050405020304" pitchFamily="18" charset="0"/>
                <a:cs typeface="Times New Roman" panose="02020603050405020304" pitchFamily="18" charset="0"/>
              </a:rPr>
              <a:t>23CSH-622</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By : Dr. Ranjit Singh (E10947)</a:t>
            </a: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p:pic>
        <p:nvPicPr>
          <p:cNvPr id="50" name="Picture 5" descr="C:\Users\Bhangu\Desktop\download.png"/>
          <p:cNvPicPr>
            <a:picLocks noChangeAspect="1" noChangeArrowheads="1"/>
          </p:cNvPicPr>
          <p:nvPr/>
        </p:nvPicPr>
        <p:blipFill>
          <a:blip r:embed="rId1" cstate="print"/>
          <a:srcRect/>
          <a:stretch>
            <a:fillRect/>
          </a:stretch>
        </p:blipFill>
        <p:spPr bwMode="auto">
          <a:xfrm>
            <a:off x="2701637" y="605118"/>
            <a:ext cx="3186545" cy="1178939"/>
          </a:xfrm>
          <a:prstGeom prst="rect">
            <a:avLst/>
          </a:prstGeom>
          <a:noFill/>
          <a:ln w="9525">
            <a:noFill/>
            <a:miter lim="800000"/>
            <a:headEnd/>
            <a:tailEnd/>
          </a:ln>
        </p:spPr>
      </p:pic>
      <p:sp>
        <p:nvSpPr>
          <p:cNvPr id="6" name="Rectangle 5"/>
          <p:cNvSpPr/>
          <p:nvPr/>
        </p:nvSpPr>
        <p:spPr>
          <a:xfrm>
            <a:off x="0" y="6553200"/>
            <a:ext cx="9144000"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a:defRPr/>
            </a:pPr>
            <a:r>
              <a:rPr lang="en-US" dirty="0">
                <a:solidFill>
                  <a:prstClr val="white"/>
                </a:solidFill>
              </a:rPr>
              <a:t>www. </a:t>
            </a:r>
            <a:r>
              <a:rPr lang="en-US" dirty="0" err="1">
                <a:solidFill>
                  <a:prstClr val="white"/>
                </a:solidFill>
              </a:rPr>
              <a:t>cuchd.in</a:t>
            </a:r>
            <a:r>
              <a:rPr lang="en-US" dirty="0">
                <a:solidFill>
                  <a:prstClr val="white"/>
                </a:solidFill>
              </a:rPr>
              <a:t>                                                                                       Campus : </a:t>
            </a:r>
            <a:r>
              <a:rPr lang="en-US" dirty="0" err="1">
                <a:solidFill>
                  <a:prstClr val="white"/>
                </a:solidFill>
              </a:rPr>
              <a:t>Gharaun</a:t>
            </a:r>
            <a:r>
              <a:rPr lang="en-US" dirty="0">
                <a:solidFill>
                  <a:prstClr val="white"/>
                </a:solidFill>
              </a:rPr>
              <a:t>, </a:t>
            </a:r>
            <a:r>
              <a:rPr lang="en-US" dirty="0" err="1">
                <a:solidFill>
                  <a:prstClr val="white"/>
                </a:solidFill>
              </a:rPr>
              <a:t>Mohali</a:t>
            </a:r>
            <a:endParaRPr lang="en-US" dirty="0">
              <a:solidFill>
                <a:prstClr val="whit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6" name="Google Shape;329;p14"/>
          <p:cNvSpPr txBox="1"/>
          <p:nvPr/>
        </p:nvSpPr>
        <p:spPr>
          <a:xfrm>
            <a:off x="990720" y="1066680"/>
            <a:ext cx="7924320" cy="609120"/>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a:lstStyle>
          <a:p>
            <a:pPr>
              <a:spcBef>
                <a:spcPts val="0"/>
              </a:spcBef>
              <a:buClr>
                <a:srgbClr val="000000"/>
              </a:buClr>
              <a:buSzPts val="2400"/>
              <a:buFont typeface="Cambria" panose="02040503050406030204"/>
              <a:buNone/>
            </a:pPr>
            <a:r>
              <a:rPr lang="en-US" sz="2400">
                <a:solidFill>
                  <a:srgbClr val="000000"/>
                </a:solidFill>
                <a:latin typeface="Cambria" panose="02040503050406030204"/>
                <a:ea typeface="Cambria" panose="02040503050406030204"/>
                <a:cs typeface="Cambria" panose="02040503050406030204"/>
                <a:sym typeface="Cambria" panose="02040503050406030204"/>
              </a:rPr>
              <a:t>TYPES OF RECURSION- DIRECT</a:t>
            </a:r>
            <a:endParaRPr lang="en-US" sz="2400" b="0">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330;p14"/>
          <p:cNvSpPr txBox="1"/>
          <p:nvPr/>
        </p:nvSpPr>
        <p:spPr>
          <a:xfrm>
            <a:off x="1066680" y="1752480"/>
            <a:ext cx="7543440" cy="406836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Clr>
                <a:srgbClr val="000000"/>
              </a:buClr>
              <a:buSzPts val="24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DIRECT RECURSION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A function is called direct recursive if it calls the same function again.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Structure of direct recursion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190500">
              <a:spcBef>
                <a:spcPts val="48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331;p14"/>
          <p:cNvSpPr/>
          <p:nvPr/>
        </p:nvSpPr>
        <p:spPr>
          <a:xfrm>
            <a:off x="2843640" y="6448320"/>
            <a:ext cx="374400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9" name="Google Shape;332;p14"/>
          <p:cNvPicPr preferRelativeResize="0"/>
          <p:nvPr/>
        </p:nvPicPr>
        <p:blipFill rotWithShape="1">
          <a:blip r:embed="rId1"/>
          <a:srcRect/>
          <a:stretch>
            <a:fillRect/>
          </a:stretch>
        </p:blipFill>
        <p:spPr>
          <a:xfrm>
            <a:off x="5257800" y="3048120"/>
            <a:ext cx="2871000" cy="23839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11" name="Google Shape;337;p15"/>
          <p:cNvSpPr txBox="1"/>
          <p:nvPr/>
        </p:nvSpPr>
        <p:spPr>
          <a:xfrm>
            <a:off x="0" y="1066680"/>
            <a:ext cx="8838720" cy="475416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Clr>
                <a:srgbClr val="000000"/>
              </a:buClr>
              <a:buSzPts val="24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              TAIL RECURSION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A function is said to be tail recursive if the recursive call is the last thing done by the function. There is no need to keep record of previous state. </a:t>
            </a:r>
            <a:r>
              <a:rPr lang="en-US" sz="2400" u="sng">
                <a:solidFill>
                  <a:srgbClr val="000000"/>
                </a:solidFill>
                <a:latin typeface="Times New Roman" panose="02020603050405020304"/>
                <a:ea typeface="Times New Roman" panose="02020603050405020304"/>
                <a:cs typeface="Times New Roman" panose="02020603050405020304"/>
                <a:sym typeface="Times New Roman" panose="02020603050405020304"/>
              </a:rPr>
              <a:t>Tail recursion occurs, when the result of a recursive function call completely depends on the same function call, just with other parameters.</a:t>
            </a:r>
            <a:endParaRPr lang="en-US" sz="2400">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338;p15"/>
          <p:cNvSpPr/>
          <p:nvPr/>
        </p:nvSpPr>
        <p:spPr>
          <a:xfrm>
            <a:off x="2843640" y="6448320"/>
            <a:ext cx="374400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 name="Google Shape;339;p15"/>
          <p:cNvPicPr preferRelativeResize="0"/>
          <p:nvPr/>
        </p:nvPicPr>
        <p:blipFill rotWithShape="1">
          <a:blip r:embed="rId1"/>
          <a:srcRect/>
          <a:stretch>
            <a:fillRect/>
          </a:stretch>
        </p:blipFill>
        <p:spPr>
          <a:xfrm>
            <a:off x="685800" y="3581280"/>
            <a:ext cx="2812680" cy="2728080"/>
          </a:xfrm>
          <a:prstGeom prst="rect">
            <a:avLst/>
          </a:prstGeom>
          <a:noFill/>
          <a:ln>
            <a:noFill/>
          </a:ln>
        </p:spPr>
      </p:pic>
      <p:sp>
        <p:nvSpPr>
          <p:cNvPr id="14" name="Google Shape;340;p15"/>
          <p:cNvSpPr/>
          <p:nvPr/>
        </p:nvSpPr>
        <p:spPr>
          <a:xfrm>
            <a:off x="4343400" y="4724280"/>
            <a:ext cx="4570200" cy="3661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Last thing done by the function is recursion</a:t>
            </a:r>
            <a:endParaRPr sz="1800" b="0" i="0" u="none" strike="noStrike" cap="none">
              <a:latin typeface="Arial" panose="020B0604020202020204"/>
              <a:ea typeface="Arial" panose="020B0604020202020204"/>
              <a:cs typeface="Arial" panose="020B0604020202020204"/>
              <a:sym typeface="Arial" panose="020B0604020202020204"/>
            </a:endParaRPr>
          </a:p>
        </p:txBody>
      </p:sp>
      <p:sp>
        <p:nvSpPr>
          <p:cNvPr id="15" name="Google Shape;341;p15"/>
          <p:cNvSpPr/>
          <p:nvPr/>
        </p:nvSpPr>
        <p:spPr>
          <a:xfrm rot="10800000">
            <a:off x="3048480" y="4877280"/>
            <a:ext cx="1294920" cy="1080"/>
          </a:xfrm>
          <a:custGeom>
            <a:avLst/>
            <a:gdLst/>
            <a:ahLst/>
            <a:cxnLst/>
            <a:rect l="l" t="t" r="r" b="b"/>
            <a:pathLst>
              <a:path w="21600" h="21600" extrusionOk="0">
                <a:moveTo>
                  <a:pt x="0" y="0"/>
                </a:moveTo>
                <a:lnTo>
                  <a:pt x="21600" y="21600"/>
                </a:lnTo>
              </a:path>
            </a:pathLst>
          </a:custGeom>
          <a:noFill/>
          <a:ln w="38100" cap="flat" cmpd="sng">
            <a:solidFill>
              <a:srgbClr val="FF0000"/>
            </a:solidFill>
            <a:prstDash val="solid"/>
            <a:round/>
            <a:headEnd type="none" w="sm" len="sm"/>
            <a:tailEnd type="triangle" w="med" len="med"/>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9" name="Google Shape;346;p16"/>
          <p:cNvSpPr txBox="1"/>
          <p:nvPr/>
        </p:nvSpPr>
        <p:spPr>
          <a:xfrm>
            <a:off x="380880" y="1371960"/>
            <a:ext cx="8229240" cy="452556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Clr>
                <a:srgbClr val="000000"/>
              </a:buClr>
              <a:buSzPts val="24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TAIL RECURSION</a:t>
            </a:r>
            <a:endParaRPr lang="en-US" sz="2400">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347;p16"/>
          <p:cNvSpPr/>
          <p:nvPr/>
        </p:nvSpPr>
        <p:spPr>
          <a:xfrm>
            <a:off x="4572000" y="5715360"/>
            <a:ext cx="4266720" cy="68544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F243E"/>
              </a:buClr>
              <a:buSzPts val="1800"/>
              <a:buFont typeface="Times New Roman" panose="02020603050405020304"/>
              <a:buNone/>
            </a:pPr>
            <a:r>
              <a:rPr lang="en-US" sz="1800" b="0" i="0" u="none" strike="noStrike" cap="none">
                <a:solidFill>
                  <a:srgbClr val="0F243E"/>
                </a:solidFill>
                <a:latin typeface="Times New Roman" panose="02020603050405020304"/>
                <a:ea typeface="Times New Roman" panose="02020603050405020304"/>
                <a:cs typeface="Times New Roman" panose="02020603050405020304"/>
                <a:sym typeface="Times New Roman" panose="02020603050405020304"/>
              </a:rPr>
              <a:t>F1 will get popped out of stack first, then f2,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F243E"/>
              </a:buClr>
              <a:buSzPts val="1800"/>
              <a:buFont typeface="Times New Roman" panose="02020603050405020304"/>
              <a:buNone/>
            </a:pPr>
            <a:r>
              <a:rPr lang="en-US" sz="1800" b="0" i="0" u="none" strike="noStrike" cap="none">
                <a:solidFill>
                  <a:srgbClr val="0F243E"/>
                </a:solidFill>
                <a:latin typeface="Times New Roman" panose="02020603050405020304"/>
                <a:ea typeface="Times New Roman" panose="02020603050405020304"/>
                <a:cs typeface="Times New Roman" panose="02020603050405020304"/>
                <a:sym typeface="Times New Roman" panose="02020603050405020304"/>
              </a:rPr>
              <a:t>then f3, and then main</a:t>
            </a:r>
            <a:endParaRPr sz="1800" b="0" i="0" u="none" strike="noStrike" cap="none">
              <a:latin typeface="Arial" panose="020B0604020202020204"/>
              <a:ea typeface="Arial" panose="020B0604020202020204"/>
              <a:cs typeface="Arial" panose="020B0604020202020204"/>
              <a:sym typeface="Arial" panose="020B0604020202020204"/>
            </a:endParaRPr>
          </a:p>
        </p:txBody>
      </p:sp>
      <p:pic>
        <p:nvPicPr>
          <p:cNvPr id="11" name="Google Shape;348;p16"/>
          <p:cNvPicPr preferRelativeResize="0"/>
          <p:nvPr/>
        </p:nvPicPr>
        <p:blipFill rotWithShape="1">
          <a:blip r:embed="rId1"/>
          <a:srcRect/>
          <a:stretch>
            <a:fillRect/>
          </a:stretch>
        </p:blipFill>
        <p:spPr>
          <a:xfrm>
            <a:off x="533520" y="2750760"/>
            <a:ext cx="3276360" cy="3177720"/>
          </a:xfrm>
          <a:prstGeom prst="rect">
            <a:avLst/>
          </a:prstGeom>
          <a:noFill/>
          <a:ln>
            <a:noFill/>
          </a:ln>
        </p:spPr>
      </p:pic>
      <p:pic>
        <p:nvPicPr>
          <p:cNvPr id="12" name="Google Shape;349;p16"/>
          <p:cNvPicPr preferRelativeResize="0"/>
          <p:nvPr/>
        </p:nvPicPr>
        <p:blipFill rotWithShape="1">
          <a:blip r:embed="rId2"/>
          <a:srcRect/>
          <a:stretch>
            <a:fillRect/>
          </a:stretch>
        </p:blipFill>
        <p:spPr>
          <a:xfrm>
            <a:off x="4724280" y="2667600"/>
            <a:ext cx="2039040" cy="454320"/>
          </a:xfrm>
          <a:prstGeom prst="rect">
            <a:avLst/>
          </a:prstGeom>
          <a:noFill/>
          <a:ln>
            <a:noFill/>
          </a:ln>
        </p:spPr>
      </p:pic>
      <p:pic>
        <p:nvPicPr>
          <p:cNvPr id="13" name="Google Shape;350;p16"/>
          <p:cNvPicPr preferRelativeResize="0"/>
          <p:nvPr/>
        </p:nvPicPr>
        <p:blipFill rotWithShape="1">
          <a:blip r:embed="rId3"/>
          <a:srcRect/>
          <a:stretch>
            <a:fillRect/>
          </a:stretch>
        </p:blipFill>
        <p:spPr>
          <a:xfrm>
            <a:off x="4724280" y="3277080"/>
            <a:ext cx="2809800" cy="2303280"/>
          </a:xfrm>
          <a:prstGeom prst="rect">
            <a:avLst/>
          </a:prstGeom>
          <a:noFill/>
          <a:ln>
            <a:noFill/>
          </a:ln>
        </p:spPr>
      </p:pic>
      <p:sp>
        <p:nvSpPr>
          <p:cNvPr id="14" name="Google Shape;351;p16"/>
          <p:cNvSpPr/>
          <p:nvPr/>
        </p:nvSpPr>
        <p:spPr>
          <a:xfrm>
            <a:off x="7688880" y="3200760"/>
            <a:ext cx="1454760" cy="20120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Returning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Back to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previous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Function and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nothing to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evaluate</a:t>
            </a:r>
            <a:endParaRPr sz="1800" b="0" i="0" u="none" strike="noStrike" cap="none">
              <a:latin typeface="Arial" panose="020B0604020202020204"/>
              <a:ea typeface="Arial" panose="020B0604020202020204"/>
              <a:cs typeface="Arial" panose="020B0604020202020204"/>
              <a:sym typeface="Arial" panose="020B0604020202020204"/>
            </a:endParaRPr>
          </a:p>
        </p:txBody>
      </p:sp>
      <p:sp>
        <p:nvSpPr>
          <p:cNvPr id="15" name="Google Shape;352;p16"/>
          <p:cNvSpPr/>
          <p:nvPr/>
        </p:nvSpPr>
        <p:spPr>
          <a:xfrm>
            <a:off x="4343400" y="3734280"/>
            <a:ext cx="372240" cy="533160"/>
          </a:xfrm>
          <a:prstGeom prst="curvedRightArrow">
            <a:avLst>
              <a:gd name="adj1" fmla="val 25000"/>
              <a:gd name="adj2" fmla="val 50000"/>
              <a:gd name="adj3" fmla="val 25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8" name="Google Shape;357;p17"/>
          <p:cNvSpPr txBox="1"/>
          <p:nvPr/>
        </p:nvSpPr>
        <p:spPr>
          <a:xfrm>
            <a:off x="380880" y="1295280"/>
            <a:ext cx="8229240" cy="452556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Clr>
                <a:srgbClr val="000000"/>
              </a:buClr>
              <a:buSzPts val="24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HEAD RECURSION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A function is said to be </a:t>
            </a:r>
            <a:r>
              <a:rPr lang="en-US" sz="2400">
                <a:latin typeface="Times New Roman" panose="02020603050405020304"/>
                <a:ea typeface="Times New Roman" panose="02020603050405020304"/>
                <a:cs typeface="Times New Roman" panose="02020603050405020304"/>
                <a:sym typeface="Times New Roman" panose="02020603050405020304"/>
              </a:rPr>
              <a:t>head</a:t>
            </a: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 recursive if the recursive call is the first thing done by the compiler. There’s no statement, no operation before the call. The function doesn’t have to process or perform any operation at the time of calling and all operations are done at returning time.</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190500" algn="just">
              <a:spcBef>
                <a:spcPts val="48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358;p17"/>
          <p:cNvSpPr/>
          <p:nvPr/>
        </p:nvSpPr>
        <p:spPr>
          <a:xfrm>
            <a:off x="1828800" y="6492960"/>
            <a:ext cx="696348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 name="Google Shape;359;p17"/>
          <p:cNvPicPr preferRelativeResize="0"/>
          <p:nvPr/>
        </p:nvPicPr>
        <p:blipFill rotWithShape="1">
          <a:blip r:embed="rId1"/>
          <a:srcRect/>
          <a:stretch>
            <a:fillRect/>
          </a:stretch>
        </p:blipFill>
        <p:spPr>
          <a:xfrm>
            <a:off x="651600" y="3627360"/>
            <a:ext cx="2522160" cy="2544480"/>
          </a:xfrm>
          <a:prstGeom prst="rect">
            <a:avLst/>
          </a:prstGeom>
          <a:noFill/>
          <a:ln>
            <a:noFill/>
          </a:ln>
        </p:spPr>
      </p:pic>
      <p:sp>
        <p:nvSpPr>
          <p:cNvPr id="11" name="Google Shape;360;p17"/>
          <p:cNvSpPr/>
          <p:nvPr/>
        </p:nvSpPr>
        <p:spPr>
          <a:xfrm>
            <a:off x="4343400" y="4267080"/>
            <a:ext cx="4480200" cy="6404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Recursion is not the last thing done by the</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function but it has something to evaluate</a:t>
            </a:r>
            <a:endParaRPr sz="1800" b="0" i="0" u="none" strike="noStrike" cap="none">
              <a:latin typeface="Arial" panose="020B0604020202020204"/>
              <a:ea typeface="Arial" panose="020B0604020202020204"/>
              <a:cs typeface="Arial" panose="020B0604020202020204"/>
              <a:sym typeface="Arial" panose="020B0604020202020204"/>
            </a:endParaRPr>
          </a:p>
        </p:txBody>
      </p:sp>
      <p:sp>
        <p:nvSpPr>
          <p:cNvPr id="12" name="Google Shape;361;p17"/>
          <p:cNvSpPr/>
          <p:nvPr/>
        </p:nvSpPr>
        <p:spPr>
          <a:xfrm flipH="1">
            <a:off x="2971080" y="4495680"/>
            <a:ext cx="1371240" cy="360"/>
          </a:xfrm>
          <a:custGeom>
            <a:avLst/>
            <a:gdLst/>
            <a:ahLst/>
            <a:cxnLst/>
            <a:rect l="l" t="t" r="r" b="b"/>
            <a:pathLst>
              <a:path w="21600" h="21600" extrusionOk="0">
                <a:moveTo>
                  <a:pt x="0" y="0"/>
                </a:moveTo>
                <a:lnTo>
                  <a:pt x="21600" y="21600"/>
                </a:lnTo>
              </a:path>
            </a:pathLst>
          </a:custGeom>
          <a:noFill/>
          <a:ln w="38100" cap="flat" cmpd="sng">
            <a:solidFill>
              <a:srgbClr val="FF0000"/>
            </a:solidFill>
            <a:prstDash val="solid"/>
            <a:round/>
            <a:headEnd type="none" w="sm" len="sm"/>
            <a:tailEnd type="triangle" w="med" len="med"/>
          </a:ln>
        </p:spPr>
      </p:sp>
      <p:pic>
        <p:nvPicPr>
          <p:cNvPr id="13" name="Google Shape;362;p17"/>
          <p:cNvPicPr preferRelativeResize="0"/>
          <p:nvPr/>
        </p:nvPicPr>
        <p:blipFill rotWithShape="1">
          <a:blip r:embed="rId2"/>
          <a:srcRect/>
          <a:stretch>
            <a:fillRect/>
          </a:stretch>
        </p:blipFill>
        <p:spPr>
          <a:xfrm>
            <a:off x="4548240" y="5661360"/>
            <a:ext cx="1874880" cy="480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4" name="Google Shape;382;p20"/>
          <p:cNvSpPr txBox="1"/>
          <p:nvPr/>
        </p:nvSpPr>
        <p:spPr>
          <a:xfrm>
            <a:off x="152280" y="1117440"/>
            <a:ext cx="8640000" cy="558780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Clr>
                <a:srgbClr val="000000"/>
              </a:buClr>
              <a:buSzPts val="2400"/>
              <a:buFont typeface="Times New Roman" panose="02020603050405020304"/>
              <a:buNone/>
            </a:pPr>
            <a:r>
              <a:rPr lang="en-US" sz="2400" b="1">
                <a:solidFill>
                  <a:srgbClr val="000000"/>
                </a:solidFill>
                <a:latin typeface="Times New Roman" panose="02020603050405020304"/>
                <a:ea typeface="Times New Roman" panose="02020603050405020304"/>
                <a:cs typeface="Times New Roman" panose="02020603050405020304"/>
                <a:sym typeface="Times New Roman" panose="02020603050405020304"/>
              </a:rPr>
              <a:t>           TREE RECURSION</a:t>
            </a:r>
            <a:endParaRPr lang="en-US" sz="24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indent="0">
              <a:spcBef>
                <a:spcPts val="0"/>
              </a:spcBef>
              <a:buClr>
                <a:srgbClr val="000000"/>
              </a:buClr>
              <a:buSzPts val="2400"/>
              <a:buFont typeface="Times New Roman" panose="02020603050405020304"/>
              <a:buNone/>
            </a:pPr>
            <a:endParaRPr lang="en-US" sz="2400" b="1">
              <a:latin typeface="Times New Roman" panose="02020603050405020304"/>
              <a:ea typeface="Times New Roman" panose="02020603050405020304"/>
              <a:cs typeface="Times New Roman" panose="02020603050405020304"/>
              <a:sym typeface="Times New Roman" panose="02020603050405020304"/>
            </a:endParaRPr>
          </a:p>
          <a:p>
            <a:pPr marL="342900" indent="-342900" algn="just">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To understand Tree Recursion let’s first understand Linear Recursion. </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190500" algn="just">
              <a:spcBef>
                <a:spcPts val="48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If a </a:t>
            </a:r>
            <a:r>
              <a:rPr lang="en-US" sz="2400" u="sng">
                <a:solidFill>
                  <a:srgbClr val="000000"/>
                </a:solidFill>
                <a:latin typeface="Times New Roman" panose="02020603050405020304"/>
                <a:ea typeface="Times New Roman" panose="02020603050405020304"/>
                <a:cs typeface="Times New Roman" panose="02020603050405020304"/>
                <a:sym typeface="Times New Roman" panose="02020603050405020304"/>
              </a:rPr>
              <a:t>recursive function calling itself for one time </a:t>
            </a: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then it’s known as Linear Recursion. </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190500" algn="just">
              <a:spcBef>
                <a:spcPts val="48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Otherwise if a recursive </a:t>
            </a:r>
            <a:r>
              <a:rPr lang="en-US" sz="2400" u="sng">
                <a:solidFill>
                  <a:srgbClr val="000000"/>
                </a:solidFill>
                <a:latin typeface="Times New Roman" panose="02020603050405020304"/>
                <a:ea typeface="Times New Roman" panose="02020603050405020304"/>
                <a:cs typeface="Times New Roman" panose="02020603050405020304"/>
                <a:sym typeface="Times New Roman" panose="02020603050405020304"/>
              </a:rPr>
              <a:t>function calling itself for more than one time</a:t>
            </a: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 then it’s known as </a:t>
            </a:r>
            <a:r>
              <a:rPr lang="en-US" sz="2400" b="1">
                <a:solidFill>
                  <a:srgbClr val="000000"/>
                </a:solidFill>
                <a:latin typeface="Times New Roman" panose="02020603050405020304"/>
                <a:ea typeface="Times New Roman" panose="02020603050405020304"/>
                <a:cs typeface="Times New Roman" panose="02020603050405020304"/>
                <a:sym typeface="Times New Roman" panose="02020603050405020304"/>
              </a:rPr>
              <a:t>Tree Recursion.</a:t>
            </a:r>
            <a:endParaRPr lang="en-US" sz="2400" b="1">
              <a:solidFill>
                <a:srgbClr val="000000"/>
              </a:solidFill>
            </a:endParaRPr>
          </a:p>
          <a:p>
            <a:pPr marL="342900" indent="-190500" algn="just">
              <a:spcBef>
                <a:spcPts val="48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lgn="just">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Tree recursive procedures typically take exponential time to compute. </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190500" algn="just">
              <a:spcBef>
                <a:spcPts val="48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190500">
              <a:spcBef>
                <a:spcPts val="48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190500">
              <a:spcBef>
                <a:spcPts val="48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383;p20"/>
          <p:cNvSpPr/>
          <p:nvPr/>
        </p:nvSpPr>
        <p:spPr>
          <a:xfrm>
            <a:off x="1828800" y="6492960"/>
            <a:ext cx="696348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5" name="Google Shape;388;p21"/>
          <p:cNvSpPr/>
          <p:nvPr/>
        </p:nvSpPr>
        <p:spPr>
          <a:xfrm>
            <a:off x="1828800" y="6492960"/>
            <a:ext cx="696348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 name="Google Shape;389;p21"/>
          <p:cNvPicPr preferRelativeResize="0"/>
          <p:nvPr/>
        </p:nvPicPr>
        <p:blipFill rotWithShape="1">
          <a:blip r:embed="rId1"/>
          <a:srcRect/>
          <a:stretch>
            <a:fillRect/>
          </a:stretch>
        </p:blipFill>
        <p:spPr>
          <a:xfrm>
            <a:off x="531720" y="1087560"/>
            <a:ext cx="6995880" cy="5008320"/>
          </a:xfrm>
          <a:prstGeom prst="rect">
            <a:avLst/>
          </a:prstGeom>
          <a:noFill/>
          <a:ln>
            <a:noFill/>
          </a:ln>
        </p:spPr>
      </p:pic>
      <p:sp>
        <p:nvSpPr>
          <p:cNvPr id="7" name="Google Shape;390;p21"/>
          <p:cNvSpPr/>
          <p:nvPr/>
        </p:nvSpPr>
        <p:spPr>
          <a:xfrm>
            <a:off x="4800600" y="3124080"/>
            <a:ext cx="3613680" cy="146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Let’s understand the example by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tracing tree of recursive function. </a:t>
            </a:r>
            <a:endParaRPr sz="1800" b="0" i="0" u="none" strike="noStrike" cap="none">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That is how the calls are made and how the outputs are produced.</a:t>
            </a:r>
            <a:endParaRPr sz="18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6" name="Google Shape;395;p22"/>
          <p:cNvSpPr/>
          <p:nvPr/>
        </p:nvSpPr>
        <p:spPr>
          <a:xfrm>
            <a:off x="1828800" y="6492960"/>
            <a:ext cx="6963480" cy="3646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7" name="Google Shape;396;p22"/>
          <p:cNvPicPr preferRelativeResize="0"/>
          <p:nvPr/>
        </p:nvPicPr>
        <p:blipFill rotWithShape="1">
          <a:blip r:embed="rId1"/>
          <a:srcRect/>
          <a:stretch>
            <a:fillRect/>
          </a:stretch>
        </p:blipFill>
        <p:spPr>
          <a:xfrm>
            <a:off x="1066680" y="1143000"/>
            <a:ext cx="4240080" cy="5106240"/>
          </a:xfrm>
          <a:prstGeom prst="rect">
            <a:avLst/>
          </a:prstGeom>
          <a:noFill/>
          <a:ln>
            <a:noFill/>
          </a:ln>
        </p:spPr>
      </p:pic>
      <p:pic>
        <p:nvPicPr>
          <p:cNvPr id="8" name="Google Shape;397;p22"/>
          <p:cNvPicPr preferRelativeResize="0"/>
          <p:nvPr/>
        </p:nvPicPr>
        <p:blipFill rotWithShape="1">
          <a:blip r:embed="rId2"/>
          <a:srcRect/>
          <a:stretch>
            <a:fillRect/>
          </a:stretch>
        </p:blipFill>
        <p:spPr>
          <a:xfrm>
            <a:off x="4038480" y="4724280"/>
            <a:ext cx="4349880" cy="1142640"/>
          </a:xfrm>
          <a:prstGeom prst="rect">
            <a:avLst/>
          </a:prstGeom>
          <a:noFill/>
          <a:ln>
            <a:noFill/>
          </a:ln>
        </p:spPr>
      </p:pic>
      <p:sp>
        <p:nvSpPr>
          <p:cNvPr id="9" name="Google Shape;398;p22"/>
          <p:cNvSpPr txBox="1"/>
          <p:nvPr/>
        </p:nvSpPr>
        <p:spPr>
          <a:xfrm>
            <a:off x="914400" y="609480"/>
            <a:ext cx="7924320" cy="609120"/>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a:lstStyle>
          <a:p>
            <a:pPr>
              <a:spcBef>
                <a:spcPts val="0"/>
              </a:spcBef>
              <a:buClr>
                <a:srgbClr val="000000"/>
              </a:buClr>
              <a:buSzPts val="2400"/>
              <a:buFont typeface="Cambria" panose="02040503050406030204"/>
              <a:buNone/>
            </a:pPr>
            <a:r>
              <a:rPr lang="en-US" sz="2400">
                <a:solidFill>
                  <a:srgbClr val="000000"/>
                </a:solidFill>
                <a:latin typeface="Cambria" panose="02040503050406030204"/>
                <a:ea typeface="Cambria" panose="02040503050406030204"/>
                <a:cs typeface="Cambria" panose="02040503050406030204"/>
                <a:sym typeface="Cambria" panose="02040503050406030204"/>
              </a:rPr>
              <a:t>TREE RECURSION</a:t>
            </a:r>
            <a:endParaRPr lang="en-US" sz="2400" b="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8" name="Google Shape;424;p25"/>
          <p:cNvSpPr txBox="1"/>
          <p:nvPr/>
        </p:nvSpPr>
        <p:spPr>
          <a:xfrm>
            <a:off x="990720" y="685800"/>
            <a:ext cx="7924320" cy="609120"/>
          </a:xfrm>
          <a:prstGeom prst="rect">
            <a:avLst/>
          </a:prstGeom>
          <a:noFill/>
          <a:ln>
            <a:noFill/>
          </a:ln>
        </p:spPr>
        <p:txBody>
          <a:bodyPr spcFirstLastPara="1" wrap="square" lIns="91425" tIns="45700" rIns="91425" bIns="45700" anchor="ctr" anchorCtr="0">
            <a:noAutofit/>
          </a:bodyPr>
          <a:lst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a:lstStyle>
          <a:p>
            <a:pPr>
              <a:spcBef>
                <a:spcPts val="0"/>
              </a:spcBef>
              <a:buClr>
                <a:srgbClr val="000000"/>
              </a:buClr>
              <a:buSzPts val="2400"/>
              <a:buFont typeface="Cambria" panose="02040503050406030204"/>
              <a:buNone/>
            </a:pPr>
            <a:r>
              <a:rPr lang="en-US" sz="2400">
                <a:solidFill>
                  <a:srgbClr val="000000"/>
                </a:solidFill>
                <a:latin typeface="Cambria" panose="02040503050406030204"/>
                <a:ea typeface="Cambria" panose="02040503050406030204"/>
                <a:cs typeface="Cambria" panose="02040503050406030204"/>
                <a:sym typeface="Cambria" panose="02040503050406030204"/>
              </a:rPr>
              <a:t>TYPES OF RECURSION- INDIRECT</a:t>
            </a:r>
            <a:endParaRPr lang="en-US" sz="2400" b="0">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425;p25"/>
          <p:cNvSpPr txBox="1"/>
          <p:nvPr/>
        </p:nvSpPr>
        <p:spPr>
          <a:xfrm>
            <a:off x="380880" y="1295280"/>
            <a:ext cx="8229240" cy="452556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Clr>
                <a:srgbClr val="000000"/>
              </a:buClr>
              <a:buSzPts val="2400"/>
              <a:buFont typeface="Times New Roman" panose="02020603050405020304"/>
              <a:buNone/>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INDIRECT RECURSION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A function (let’s say func) is called indirect recursive if it calls the another function (let’s say func2) and then that another function (func2) calls the first function (func).</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342900">
              <a:spcBef>
                <a:spcPts val="480"/>
              </a:spcBef>
              <a:buClr>
                <a:srgbClr val="000000"/>
              </a:buClr>
              <a:buSzPts val="2400"/>
              <a:buFont typeface="Arial" panose="020B0604020202020204"/>
              <a:buChar char="•"/>
            </a:pPr>
            <a:r>
              <a:rPr lang="en-US" sz="2400">
                <a:solidFill>
                  <a:srgbClr val="000000"/>
                </a:solidFill>
                <a:latin typeface="Times New Roman" panose="02020603050405020304"/>
                <a:ea typeface="Times New Roman" panose="02020603050405020304"/>
                <a:cs typeface="Times New Roman" panose="02020603050405020304"/>
                <a:sym typeface="Times New Roman" panose="02020603050405020304"/>
              </a:rPr>
              <a:t>Structure of indirect recursion</a:t>
            </a:r>
            <a:endParaRPr lang="en-US" sz="2400">
              <a:solidFill>
                <a:srgbClr val="000000"/>
              </a:solidFill>
              <a:latin typeface="Arial" panose="020B0604020202020204"/>
              <a:ea typeface="Arial" panose="020B0604020202020204"/>
              <a:cs typeface="Arial" panose="020B0604020202020204"/>
              <a:sym typeface="Arial" panose="020B0604020202020204"/>
            </a:endParaRPr>
          </a:p>
          <a:p>
            <a:pPr marL="342900" indent="-190500">
              <a:spcBef>
                <a:spcPts val="480"/>
              </a:spcBef>
              <a:buSzPts val="2400"/>
              <a:buFont typeface="Arial" panose="020B0604020202020204"/>
              <a:buNone/>
            </a:pPr>
            <a:endParaRPr lang="en-US" sz="2400">
              <a:solidFill>
                <a:srgbClr val="000000"/>
              </a:solidFill>
              <a:latin typeface="Arial" panose="020B0604020202020204"/>
              <a:ea typeface="Arial" panose="020B0604020202020204"/>
              <a:cs typeface="Arial" panose="020B0604020202020204"/>
              <a:sym typeface="Arial" panose="020B0604020202020204"/>
            </a:endParaRPr>
          </a:p>
        </p:txBody>
      </p:sp>
      <p:pic>
        <p:nvPicPr>
          <p:cNvPr id="10" name="Google Shape;426;p25"/>
          <p:cNvPicPr preferRelativeResize="0"/>
          <p:nvPr/>
        </p:nvPicPr>
        <p:blipFill rotWithShape="1">
          <a:blip r:embed="rId1"/>
          <a:srcRect/>
          <a:stretch>
            <a:fillRect/>
          </a:stretch>
        </p:blipFill>
        <p:spPr>
          <a:xfrm>
            <a:off x="762120" y="3581280"/>
            <a:ext cx="2675880" cy="2590560"/>
          </a:xfrm>
          <a:prstGeom prst="rect">
            <a:avLst/>
          </a:prstGeom>
          <a:noFill/>
          <a:ln>
            <a:noFill/>
          </a:ln>
        </p:spPr>
      </p:pic>
      <p:pic>
        <p:nvPicPr>
          <p:cNvPr id="11" name="Google Shape;427;p25"/>
          <p:cNvPicPr preferRelativeResize="0"/>
          <p:nvPr/>
        </p:nvPicPr>
        <p:blipFill rotWithShape="1">
          <a:blip r:embed="rId2"/>
          <a:srcRect/>
          <a:stretch>
            <a:fillRect/>
          </a:stretch>
        </p:blipFill>
        <p:spPr>
          <a:xfrm>
            <a:off x="4572000" y="3581280"/>
            <a:ext cx="2729880" cy="2590560"/>
          </a:xfrm>
          <a:prstGeom prst="rect">
            <a:avLst/>
          </a:prstGeom>
          <a:noFill/>
          <a:ln>
            <a:noFill/>
          </a:ln>
        </p:spPr>
      </p:pic>
      <p:cxnSp>
        <p:nvCxnSpPr>
          <p:cNvPr id="12" name="Google Shape;428;p25"/>
          <p:cNvCxnSpPr/>
          <p:nvPr/>
        </p:nvCxnSpPr>
        <p:spPr>
          <a:xfrm rot="10800000" flipH="1">
            <a:off x="2743560" y="3886620"/>
            <a:ext cx="1676100" cy="990300"/>
          </a:xfrm>
          <a:prstGeom prst="bentConnector3">
            <a:avLst>
              <a:gd name="adj1" fmla="val 50002"/>
            </a:avLst>
          </a:prstGeom>
          <a:noFill/>
          <a:ln w="38100" cap="flat" cmpd="sng">
            <a:solidFill>
              <a:srgbClr val="FF0000"/>
            </a:solidFill>
            <a:prstDash val="solid"/>
            <a:round/>
            <a:headEnd type="none" w="sm" len="sm"/>
            <a:tailEnd type="triangle" w="med" len="med"/>
          </a:ln>
        </p:spPr>
      </p:cxnSp>
      <p:cxnSp>
        <p:nvCxnSpPr>
          <p:cNvPr id="13" name="Google Shape;429;p25"/>
          <p:cNvCxnSpPr/>
          <p:nvPr/>
        </p:nvCxnSpPr>
        <p:spPr>
          <a:xfrm rot="10800000">
            <a:off x="2372160" y="3749520"/>
            <a:ext cx="2895000" cy="1066200"/>
          </a:xfrm>
          <a:prstGeom prst="bentConnector3">
            <a:avLst>
              <a:gd name="adj1" fmla="val 44429"/>
            </a:avLst>
          </a:prstGeom>
          <a:noFill/>
          <a:ln w="57150" cap="flat" cmpd="sng">
            <a:solidFill>
              <a:srgbClr val="0070C0"/>
            </a:solidFill>
            <a:prstDash val="solid"/>
            <a:round/>
            <a:headEnd type="none" w="sm" len="sm"/>
            <a:tailEnd type="triangl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4400"/>
            </a:pPr>
            <a:r>
              <a:rPr lang="en-US" dirty="0"/>
              <a:t>Contents</a:t>
            </a:r>
            <a:endParaRPr dirty="0"/>
          </a:p>
        </p:txBody>
      </p:sp>
      <p:sp>
        <p:nvSpPr>
          <p:cNvPr id="192" name="Google Shape;192;p2"/>
          <p:cNvSpPr txBox="1">
            <a:spLocks noGrp="1"/>
          </p:cNvSpPr>
          <p:nvPr>
            <p:ph type="body" idx="1"/>
          </p:nvPr>
        </p:nvSpPr>
        <p:spPr>
          <a:xfrm>
            <a:off x="628650" y="2226469"/>
            <a:ext cx="7886700" cy="3263504"/>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Clr>
                <a:schemeClr val="dk1"/>
              </a:buClr>
              <a:buSzPts val="2800"/>
            </a:pPr>
            <a:endParaRPr lang="en-US" dirty="0"/>
          </a:p>
          <a:p>
            <a:pPr marL="171450" indent="-171450">
              <a:lnSpc>
                <a:spcPct val="90000"/>
              </a:lnSpc>
              <a:spcBef>
                <a:spcPts val="0"/>
              </a:spcBef>
              <a:buClr>
                <a:schemeClr val="dk1"/>
              </a:buClr>
              <a:buSzPts val="2800"/>
            </a:pPr>
            <a:r>
              <a:rPr lang="en-US" dirty="0"/>
              <a:t>Introduction to Pointers </a:t>
            </a:r>
            <a:endParaRPr dirty="0"/>
          </a:p>
          <a:p>
            <a:pPr marL="171450" indent="-171450">
              <a:lnSpc>
                <a:spcPct val="90000"/>
              </a:lnSpc>
              <a:spcBef>
                <a:spcPts val="750"/>
              </a:spcBef>
              <a:buClr>
                <a:schemeClr val="dk1"/>
              </a:buClr>
              <a:buSzPts val="2800"/>
            </a:pPr>
            <a:r>
              <a:rPr lang="en-US" dirty="0"/>
              <a:t>Dynamic Memory Allocation</a:t>
            </a:r>
            <a:endParaRPr dirty="0"/>
          </a:p>
          <a:p>
            <a:pPr marL="171450" indent="-38100">
              <a:lnSpc>
                <a:spcPct val="90000"/>
              </a:lnSpc>
              <a:spcBef>
                <a:spcPts val="750"/>
              </a:spcBef>
              <a:buClr>
                <a:schemeClr val="dk1"/>
              </a:buClr>
              <a:buSzPts val="2800"/>
              <a:buNone/>
            </a:pPr>
            <a:endParaRPr dirty="0"/>
          </a:p>
          <a:p>
            <a:pPr marL="171450" indent="-38100">
              <a:lnSpc>
                <a:spcPct val="90000"/>
              </a:lnSpc>
              <a:spcBef>
                <a:spcPts val="750"/>
              </a:spcBef>
              <a:buClr>
                <a:schemeClr val="dk1"/>
              </a:buClr>
              <a:buSzPts val="2800"/>
              <a:buNone/>
            </a:pPr>
            <a:endParaRPr dirty="0"/>
          </a:p>
        </p:txBody>
      </p:sp>
      <p:sp>
        <p:nvSpPr>
          <p:cNvPr id="193" name="Google Shape;19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r">
              <a:buSzPts val="1200"/>
            </a:pPr>
            <a:fld id="{00000000-1234-1234-1234-123412341234}" type="slidenum">
              <a:rPr lang="en-US" smtClean="0"/>
            </a:fld>
            <a:endParaRPr lang="en-US"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4400"/>
            </a:pPr>
            <a:r>
              <a:rPr lang="en-US" dirty="0"/>
              <a:t>Pointers</a:t>
            </a:r>
            <a:endParaRPr dirty="0"/>
          </a:p>
        </p:txBody>
      </p:sp>
      <p:sp>
        <p:nvSpPr>
          <p:cNvPr id="199" name="Google Shape;199;p3"/>
          <p:cNvSpPr txBox="1">
            <a:spLocks noGrp="1"/>
          </p:cNvSpPr>
          <p:nvPr>
            <p:ph type="body" idx="1"/>
          </p:nvPr>
        </p:nvSpPr>
        <p:spPr>
          <a:xfrm>
            <a:off x="628650" y="2226469"/>
            <a:ext cx="7886700" cy="3263504"/>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Clr>
                <a:schemeClr val="dk1"/>
              </a:buClr>
              <a:buSzPts val="2800"/>
            </a:pPr>
            <a:r>
              <a:rPr lang="en-US" dirty="0"/>
              <a:t>A pointer is a variable whose value is an address, typed by its declaration. Pointers "point to" a variable (memory) with a typed value by referencing that variable, not by name, but by address.</a:t>
            </a:r>
            <a:endParaRPr dirty="0"/>
          </a:p>
        </p:txBody>
      </p:sp>
      <p:sp>
        <p:nvSpPr>
          <p:cNvPr id="200" name="Google Shape;20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r">
              <a:buSzPts val="1200"/>
            </a:pPr>
            <a:fld id="{00000000-1234-1234-1234-123412341234}" type="slidenum">
              <a:rPr lang="en-US" smtClean="0"/>
            </a:fld>
            <a:endParaRPr lang="en-US" smtClean="0"/>
          </a:p>
        </p:txBody>
      </p:sp>
      <p:pic>
        <p:nvPicPr>
          <p:cNvPr id="201" name="Google Shape;201;p3" descr="1.png"/>
          <p:cNvPicPr preferRelativeResize="0"/>
          <p:nvPr/>
        </p:nvPicPr>
        <p:blipFill rotWithShape="1">
          <a:blip r:embed="rId1"/>
          <a:srcRect/>
          <a:stretch>
            <a:fillRect/>
          </a:stretch>
        </p:blipFill>
        <p:spPr>
          <a:xfrm>
            <a:off x="462302" y="3293864"/>
            <a:ext cx="3821599" cy="2410958"/>
          </a:xfrm>
          <a:prstGeom prst="rect">
            <a:avLst/>
          </a:prstGeom>
          <a:noFill/>
          <a:ln>
            <a:noFill/>
          </a:ln>
        </p:spPr>
      </p:pic>
      <p:pic>
        <p:nvPicPr>
          <p:cNvPr id="6" name="Google Shape;208;p4"/>
          <p:cNvPicPr preferRelativeResize="0"/>
          <p:nvPr/>
        </p:nvPicPr>
        <p:blipFill rotWithShape="1">
          <a:blip r:embed="rId2"/>
          <a:srcRect t="17359" r="40344" b="29428"/>
          <a:stretch>
            <a:fillRect/>
          </a:stretch>
        </p:blipFill>
        <p:spPr>
          <a:xfrm>
            <a:off x="4396636" y="3205375"/>
            <a:ext cx="4330874" cy="22533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533401"/>
            <a:ext cx="7886700" cy="685800"/>
          </a:xfrm>
        </p:spPr>
        <p:txBody>
          <a:bodyPr>
            <a:normAutofit fontScale="90000"/>
          </a:bodyPr>
          <a:lstStyle/>
          <a:p>
            <a:pPr algn="ctr" eaLnBrk="1" hangingPunct="1">
              <a:defRPr/>
            </a:pPr>
            <a:r>
              <a:rPr lang="en-US" sz="2100" u="sng" dirty="0"/>
              <a:t>Contents of the Syllabus</a:t>
            </a:r>
            <a:br>
              <a:rPr lang="en-US" sz="2100" dirty="0"/>
            </a:br>
            <a:r>
              <a:rPr lang="en-US" sz="2100" dirty="0"/>
              <a:t> </a:t>
            </a:r>
            <a:endParaRPr lang="en-US" dirty="0"/>
          </a:p>
        </p:txBody>
      </p:sp>
      <p:sp>
        <p:nvSpPr>
          <p:cNvPr id="3" name="Content Placeholder 2"/>
          <p:cNvSpPr>
            <a:spLocks noGrp="1"/>
          </p:cNvSpPr>
          <p:nvPr>
            <p:ph idx="1"/>
          </p:nvPr>
        </p:nvSpPr>
        <p:spPr>
          <a:xfrm>
            <a:off x="598885" y="1403748"/>
            <a:ext cx="8154590" cy="4344590"/>
          </a:xfrm>
        </p:spPr>
        <p:txBody>
          <a:bodyPr>
            <a:normAutofit/>
          </a:bodyPr>
          <a:lstStyle/>
          <a:p>
            <a:pPr algn="ctr" eaLnBrk="1" hangingPunct="1">
              <a:buFont typeface="Arial" panose="020B0604020202020204" pitchFamily="34" charset="0"/>
              <a:buNone/>
              <a:defRPr/>
            </a:pPr>
            <a:endParaRPr lang="en-US" sz="1275" b="1" dirty="0">
              <a:latin typeface="Times New Roman" panose="02020603050405020304" pitchFamily="18" charset="0"/>
              <a:cs typeface="Times New Roman" panose="02020603050405020304" pitchFamily="18" charset="0"/>
            </a:endParaRPr>
          </a:p>
          <a:p>
            <a:pPr algn="ctr" eaLnBrk="1" hangingPunct="1">
              <a:buFont typeface="Arial" panose="020B0604020202020204" pitchFamily="34" charset="0"/>
              <a:buNone/>
              <a:defRPr/>
            </a:pPr>
            <a:r>
              <a:rPr lang="en-US" sz="1275" b="1" dirty="0">
                <a:latin typeface="Times New Roman" panose="02020603050405020304" pitchFamily="18" charset="0"/>
                <a:cs typeface="Times New Roman" panose="02020603050405020304" pitchFamily="18" charset="0"/>
              </a:rPr>
              <a:t>UNIT-I (15h)</a:t>
            </a:r>
            <a:endParaRPr lang="en-US" sz="1350" b="1" dirty="0">
              <a:solidFill>
                <a:srgbClr val="000000"/>
              </a:solidFill>
              <a:latin typeface="Times New Roman" panose="02020603050405020304"/>
              <a:cs typeface="Times New Roman" panose="02020603050405020304" pitchFamily="18" charset="0"/>
            </a:endParaRPr>
          </a:p>
          <a:p>
            <a:pPr algn="ctr" eaLnBrk="1" hangingPunct="1">
              <a:buFont typeface="Arial" panose="020B0604020202020204" pitchFamily="34" charset="0"/>
              <a:buNone/>
              <a:defRPr/>
            </a:pPr>
            <a:r>
              <a:rPr lang="en-US" sz="1350" b="1" dirty="0">
                <a:solidFill>
                  <a:srgbClr val="000000"/>
                </a:solidFill>
                <a:latin typeface="Times New Roman" panose="02020603050405020304"/>
                <a:ea typeface="Tahoma" panose="020B0604030504040204" pitchFamily="34" charset="0"/>
              </a:rPr>
              <a:t>Introduction to Basic Data Structures</a:t>
            </a:r>
            <a:r>
              <a:rPr lang="en-US" sz="1350" dirty="0">
                <a:solidFill>
                  <a:srgbClr val="000000"/>
                </a:solidFill>
                <a:latin typeface="Times New Roman" panose="02020603050405020304"/>
                <a:ea typeface="Tahoma" panose="020B0604030504040204" pitchFamily="34" charset="0"/>
              </a:rPr>
              <a:t>: Importance and need of good data structures and algorithms, Introduction to linear and non-linear data structure and its importance,</a:t>
            </a:r>
            <a:r>
              <a:rPr lang="en-US" sz="1350" b="1" dirty="0">
                <a:latin typeface="Times New Roman" panose="02020603050405020304"/>
                <a:ea typeface="Tahoma" panose="020B0604030504040204" pitchFamily="34" charset="0"/>
              </a:rPr>
              <a:t> </a:t>
            </a:r>
            <a:r>
              <a:rPr lang="en-IN" sz="1350" dirty="0">
                <a:solidFill>
                  <a:srgbClr val="000000"/>
                </a:solidFill>
                <a:latin typeface="Times New Roman" panose="02020603050405020304"/>
                <a:ea typeface="Tahoma" panose="020B0604030504040204" pitchFamily="34" charset="0"/>
              </a:rPr>
              <a:t>Algorithms Complexity and Analysis</a:t>
            </a:r>
            <a:r>
              <a:rPr lang="en-US" sz="1350" dirty="0">
                <a:solidFill>
                  <a:srgbClr val="000000"/>
                </a:solidFill>
                <a:latin typeface="Times New Roman" panose="02020603050405020304"/>
                <a:ea typeface="Tahoma" panose="020B0604030504040204" pitchFamily="34" charset="0"/>
              </a:rPr>
              <a:t>.                [3]</a:t>
            </a:r>
            <a:endParaRPr lang="en-US" sz="1350" dirty="0"/>
          </a:p>
          <a:p>
            <a:pPr algn="just">
              <a:buNone/>
            </a:pPr>
            <a:r>
              <a:rPr lang="en-IN" sz="1350" b="1" dirty="0">
                <a:latin typeface="Times New Roman" panose="02020603050405020304"/>
                <a:ea typeface="Tahoma" panose="020B0604030504040204" pitchFamily="34" charset="0"/>
              </a:rPr>
              <a:t>Linear and Non –Linear Data Structures : </a:t>
            </a:r>
            <a:r>
              <a:rPr lang="en-IN" sz="1350" dirty="0">
                <a:latin typeface="Times New Roman" panose="02020603050405020304"/>
                <a:ea typeface="Tahoma" panose="020B0604030504040204" pitchFamily="34" charset="0"/>
              </a:rPr>
              <a:t>Arrays , Link Lists, Queues , Trees and related algorithms              [6]</a:t>
            </a:r>
            <a:endParaRPr lang="en-US" sz="1350" dirty="0"/>
          </a:p>
          <a:p>
            <a:pPr>
              <a:buNone/>
            </a:pPr>
            <a:r>
              <a:rPr lang="en-IN" sz="1350" b="1" dirty="0">
                <a:latin typeface="Times New Roman" panose="02020603050405020304"/>
                <a:ea typeface="Tahoma" panose="020B0604030504040204" pitchFamily="34" charset="0"/>
              </a:rPr>
              <a:t>Advanced Data Structures: </a:t>
            </a:r>
            <a:r>
              <a:rPr lang="en-US" sz="1350" dirty="0">
                <a:latin typeface="Times New Roman" panose="02020603050405020304"/>
              </a:rPr>
              <a:t>AVL Trees (Insertion , Deletion , Searching), Red-Black Trees, B-trees, </a:t>
            </a:r>
            <a:r>
              <a:rPr lang="en-US" sz="1350" dirty="0" err="1">
                <a:latin typeface="Times New Roman" panose="02020603050405020304"/>
              </a:rPr>
              <a:t>B+trees</a:t>
            </a:r>
            <a:r>
              <a:rPr lang="en-US" sz="1350" dirty="0">
                <a:latin typeface="Times New Roman" panose="02020603050405020304"/>
              </a:rPr>
              <a:t>, Heaps. Data structure for disjoint sets, Augmented data structures. </a:t>
            </a:r>
            <a:r>
              <a:rPr lang="en-IN" sz="1350" dirty="0">
                <a:latin typeface="Times New Roman" panose="02020603050405020304"/>
              </a:rPr>
              <a:t>                                                                 </a:t>
            </a:r>
            <a:r>
              <a:rPr lang="en-US" sz="1350" dirty="0">
                <a:solidFill>
                  <a:srgbClr val="000000"/>
                </a:solidFill>
                <a:latin typeface="Times New Roman" panose="02020603050405020304"/>
                <a:ea typeface="Tahoma" panose="020B0604030504040204" pitchFamily="34" charset="0"/>
              </a:rPr>
              <a:t>[6]</a:t>
            </a:r>
            <a:endParaRPr lang="en-US" sz="1350" dirty="0"/>
          </a:p>
          <a:p>
            <a:pPr algn="just">
              <a:buNone/>
            </a:pPr>
            <a:r>
              <a:rPr lang="en-US" sz="1350" dirty="0">
                <a:solidFill>
                  <a:srgbClr val="000000"/>
                </a:solidFill>
                <a:latin typeface="Times New Roman" panose="02020603050405020304"/>
                <a:ea typeface="Tahoma" panose="020B0604030504040204" pitchFamily="34" charset="0"/>
              </a:rPr>
              <a:t> </a:t>
            </a:r>
            <a:endParaRPr lang="en-US" sz="1350" dirty="0"/>
          </a:p>
          <a:p>
            <a:pPr algn="ctr">
              <a:buNone/>
            </a:pPr>
            <a:r>
              <a:rPr lang="en-US" sz="1350" b="1" dirty="0">
                <a:latin typeface="Times New Roman" panose="02020603050405020304" pitchFamily="18" charset="0"/>
                <a:cs typeface="Times New Roman" panose="02020603050405020304" pitchFamily="18" charset="0"/>
              </a:rPr>
              <a:t>UNIT-II </a:t>
            </a:r>
            <a:r>
              <a:rPr lang="en-US" sz="1400" b="1" dirty="0">
                <a:latin typeface="Times New Roman" panose="02020603050405020304" pitchFamily="18" charset="0"/>
                <a:cs typeface="Times New Roman" panose="02020603050405020304" pitchFamily="18" charset="0"/>
              </a:rPr>
              <a:t>(15h)</a:t>
            </a:r>
            <a:endParaRPr lang="en-US" sz="1350" b="1" dirty="0">
              <a:latin typeface="Times New Roman" panose="02020603050405020304" pitchFamily="18" charset="0"/>
              <a:cs typeface="Times New Roman" panose="02020603050405020304" pitchFamily="18" charset="0"/>
            </a:endParaRPr>
          </a:p>
          <a:p>
            <a:pPr algn="just">
              <a:buNone/>
            </a:pPr>
            <a:r>
              <a:rPr lang="en-IN" sz="1350" b="1" dirty="0">
                <a:latin typeface="Times New Roman" panose="02020603050405020304"/>
                <a:ea typeface="Tahoma" panose="020B0604030504040204" pitchFamily="34" charset="0"/>
              </a:rPr>
              <a:t>Searching and Sorting :</a:t>
            </a:r>
            <a:r>
              <a:rPr lang="en-IN" sz="1350" dirty="0">
                <a:latin typeface="Times New Roman" panose="02020603050405020304"/>
                <a:ea typeface="Tahoma" panose="020B0604030504040204" pitchFamily="34" charset="0"/>
              </a:rPr>
              <a:t> Internal and External Sorting algorithms: Linear Search, Binary Search, Bubble Sort, Selection Sort, Insertion Sort, Shell Sort, Quick Sort, Heap Sort, Merge Sort, Counting Sort, Radix Sort and analysis of their complexities and Hashing 		                                                                         </a:t>
            </a:r>
            <a:r>
              <a:rPr lang="en-US" sz="1350" dirty="0">
                <a:solidFill>
                  <a:srgbClr val="000000"/>
                </a:solidFill>
                <a:latin typeface="Times New Roman" panose="02020603050405020304"/>
                <a:ea typeface="Tahoma" panose="020B0604030504040204" pitchFamily="34" charset="0"/>
              </a:rPr>
              <a:t>[4]</a:t>
            </a:r>
            <a:endParaRPr lang="en-US" sz="1350" dirty="0"/>
          </a:p>
          <a:p>
            <a:pPr algn="just">
              <a:buNone/>
            </a:pPr>
            <a:r>
              <a:rPr lang="en-IN" sz="1350" b="1" dirty="0">
                <a:latin typeface="Times New Roman" panose="02020603050405020304"/>
                <a:ea typeface="Tahoma" panose="020B0604030504040204" pitchFamily="34" charset="0"/>
              </a:rPr>
              <a:t> Graphs &amp; Algorithms:</a:t>
            </a:r>
            <a:r>
              <a:rPr lang="en-IN" sz="1350" dirty="0">
                <a:latin typeface="Times New Roman" panose="02020603050405020304"/>
                <a:ea typeface="Tahoma" panose="020B0604030504040204" pitchFamily="34" charset="0"/>
              </a:rPr>
              <a:t> </a:t>
            </a:r>
            <a:r>
              <a:rPr lang="en-IN" sz="1350" dirty="0">
                <a:latin typeface="Times New Roman" panose="02020603050405020304"/>
              </a:rPr>
              <a:t>Representation, Type of Graphs, Depth- and breadth-first traversals, Planar graphs, isomorphism, graph </a:t>
            </a:r>
            <a:r>
              <a:rPr lang="en-IN" sz="1350" dirty="0" err="1">
                <a:latin typeface="Times New Roman" panose="02020603050405020304"/>
              </a:rPr>
              <a:t>coloring</a:t>
            </a:r>
            <a:r>
              <a:rPr lang="en-IN" sz="1350" dirty="0">
                <a:latin typeface="Times New Roman" panose="02020603050405020304"/>
              </a:rPr>
              <a:t>, covering and partition, Minimum Spanning Tree: Prim’s and Kruskal’s algorithms.  </a:t>
            </a:r>
            <a:r>
              <a:rPr lang="en-IN" sz="1350" dirty="0">
                <a:latin typeface="Times New Roman" panose="02020603050405020304"/>
                <a:ea typeface="Tahoma" panose="020B0604030504040204" pitchFamily="34" charset="0"/>
              </a:rPr>
              <a:t>	                                                                                                                                         [6]</a:t>
            </a:r>
            <a:endParaRPr lang="en-US" sz="1350" dirty="0"/>
          </a:p>
          <a:p>
            <a:pPr algn="just">
              <a:buNone/>
            </a:pPr>
            <a:r>
              <a:rPr lang="en-US" sz="1350" dirty="0">
                <a:solidFill>
                  <a:srgbClr val="000000"/>
                </a:solidFill>
                <a:latin typeface="Times New Roman" panose="02020603050405020304"/>
                <a:ea typeface="Tahoma" panose="020B0604030504040204" pitchFamily="34" charset="0"/>
              </a:rPr>
              <a:t> </a:t>
            </a:r>
            <a:r>
              <a:rPr lang="en-IN" sz="1350" b="1" dirty="0">
                <a:latin typeface="Times New Roman" panose="02020603050405020304"/>
                <a:ea typeface="Tahoma" panose="020B0604030504040204" pitchFamily="34" charset="0"/>
              </a:rPr>
              <a:t>String Matching Algorithms: </a:t>
            </a:r>
            <a:r>
              <a:rPr lang="en-IN" sz="1350" dirty="0">
                <a:latin typeface="Times New Roman" panose="02020603050405020304"/>
              </a:rPr>
              <a:t>Naïve String Matching, Suffix arrays, Suffix trees, Rabin-Karp, Knuth-Morris-Pratt, </a:t>
            </a:r>
            <a:r>
              <a:rPr lang="en-IN" sz="1350" dirty="0" err="1">
                <a:latin typeface="Times New Roman" panose="02020603050405020304"/>
              </a:rPr>
              <a:t>Booyer</a:t>
            </a:r>
            <a:r>
              <a:rPr lang="en-IN" sz="1350" dirty="0">
                <a:latin typeface="Times New Roman" panose="02020603050405020304"/>
              </a:rPr>
              <a:t>-Moore algorithm                                                                                                                          </a:t>
            </a:r>
            <a:r>
              <a:rPr lang="en-US" sz="1350" dirty="0">
                <a:solidFill>
                  <a:srgbClr val="000000"/>
                </a:solidFill>
                <a:latin typeface="Times New Roman" panose="02020603050405020304"/>
                <a:ea typeface="Tahoma" panose="020B0604030504040204" pitchFamily="34" charset="0"/>
              </a:rPr>
              <a:t>[5]</a:t>
            </a:r>
            <a:endParaRPr lang="en-US" sz="1350" dirty="0"/>
          </a:p>
          <a:p>
            <a:pPr algn="ctr" eaLnBrk="1" hangingPunct="1">
              <a:buNone/>
              <a:defRPr/>
            </a:pPr>
            <a:endParaRPr lang="en-US" sz="135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fld id="{88390786-F88B-40EB-B365-500B2C1170FF}" type="slidenum">
              <a:rPr lang="en-US" smtClean="0"/>
            </a:fld>
            <a:endParaRPr lang="en-US"/>
          </a:p>
        </p:txBody>
      </p:sp>
      <p:sp>
        <p:nvSpPr>
          <p:cNvPr id="5" name="Rectangle 4"/>
          <p:cNvSpPr/>
          <p:nvPr/>
        </p:nvSpPr>
        <p:spPr>
          <a:xfrm>
            <a:off x="628650" y="1613298"/>
            <a:ext cx="8124825" cy="423624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5"/>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4400"/>
            </a:pPr>
            <a:r>
              <a:rPr lang="en-US" dirty="0"/>
              <a:t>Declaring Pointer Variables</a:t>
            </a:r>
            <a:endParaRPr dirty="0"/>
          </a:p>
        </p:txBody>
      </p:sp>
      <p:sp>
        <p:nvSpPr>
          <p:cNvPr id="214" name="Google Shape;21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r">
              <a:buSzPts val="1200"/>
            </a:pPr>
            <a:fld id="{00000000-1234-1234-1234-123412341234}" type="slidenum">
              <a:rPr lang="en-US" smtClean="0"/>
            </a:fld>
            <a:endParaRPr lang="en-US" smtClean="0"/>
          </a:p>
        </p:txBody>
      </p:sp>
      <p:pic>
        <p:nvPicPr>
          <p:cNvPr id="215" name="Google Shape;215;p5"/>
          <p:cNvPicPr preferRelativeResize="0">
            <a:picLocks noGrp="1"/>
          </p:cNvPicPr>
          <p:nvPr>
            <p:ph type="body" idx="1"/>
          </p:nvPr>
        </p:nvPicPr>
        <p:blipFill rotWithShape="1">
          <a:blip r:embed="rId1"/>
          <a:srcRect l="2106" t="18037" r="39964" b="30443"/>
          <a:stretch>
            <a:fillRect/>
          </a:stretch>
        </p:blipFill>
        <p:spPr>
          <a:xfrm>
            <a:off x="840658" y="2328402"/>
            <a:ext cx="6824816" cy="33183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6"/>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4400"/>
            </a:pPr>
            <a:r>
              <a:rPr lang="en-US"/>
              <a:t>Initializing Pointers</a:t>
            </a:r>
            <a:endParaRPr lang="en-US"/>
          </a:p>
        </p:txBody>
      </p:sp>
      <p:sp>
        <p:nvSpPr>
          <p:cNvPr id="221" name="Google Shape;22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r">
              <a:buSzPts val="1200"/>
            </a:pPr>
            <a:fld id="{00000000-1234-1234-1234-123412341234}" type="slidenum">
              <a:rPr lang="en-US" smtClean="0"/>
            </a:fld>
            <a:endParaRPr lang="en-US" smtClean="0"/>
          </a:p>
        </p:txBody>
      </p:sp>
      <p:pic>
        <p:nvPicPr>
          <p:cNvPr id="222" name="Google Shape;222;p6"/>
          <p:cNvPicPr preferRelativeResize="0">
            <a:picLocks noGrp="1"/>
          </p:cNvPicPr>
          <p:nvPr>
            <p:ph type="body" idx="1"/>
          </p:nvPr>
        </p:nvPicPr>
        <p:blipFill rotWithShape="1">
          <a:blip r:embed="rId1"/>
          <a:srcRect l="10872" t="18713" r="41488" b="32139"/>
          <a:stretch>
            <a:fillRect/>
          </a:stretch>
        </p:blipFill>
        <p:spPr>
          <a:xfrm>
            <a:off x="1172497" y="2394770"/>
            <a:ext cx="6592529" cy="29533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1"/>
          <p:cNvSpPr txBox="1">
            <a:spLocks noGrp="1"/>
          </p:cNvSpPr>
          <p:nvPr>
            <p:ph type="title"/>
          </p:nvPr>
        </p:nvSpPr>
        <p:spPr>
          <a:xfrm>
            <a:off x="697006" y="762000"/>
            <a:ext cx="7886700" cy="469727"/>
          </a:xfrm>
          <a:prstGeom prst="rect">
            <a:avLst/>
          </a:prstGeom>
          <a:noFill/>
          <a:ln>
            <a:noFill/>
          </a:ln>
        </p:spPr>
        <p:txBody>
          <a:bodyPr spcFirstLastPara="1" wrap="square" lIns="68569" tIns="34275" rIns="68569" bIns="34275" anchor="ctr" anchorCtr="0">
            <a:normAutofit fontScale="90000"/>
          </a:bodyPr>
          <a:lstStyle/>
          <a:p>
            <a:pPr lvl="0">
              <a:buSzPts val="4400"/>
            </a:pPr>
            <a:br>
              <a:rPr lang="en-US" sz="3675" dirty="0"/>
            </a:br>
            <a:r>
              <a:rPr lang="en-US" sz="3675" dirty="0"/>
              <a:t>Dynamic Memory Allocation</a:t>
            </a:r>
            <a:br>
              <a:rPr lang="en-US" sz="2100" dirty="0"/>
            </a:br>
            <a:endParaRPr sz="2100" dirty="0"/>
          </a:p>
        </p:txBody>
      </p:sp>
      <p:sp>
        <p:nvSpPr>
          <p:cNvPr id="257" name="Google Shape;257;p11"/>
          <p:cNvSpPr txBox="1">
            <a:spLocks noGrp="1"/>
          </p:cNvSpPr>
          <p:nvPr>
            <p:ph type="body" idx="1"/>
          </p:nvPr>
        </p:nvSpPr>
        <p:spPr>
          <a:xfrm>
            <a:off x="443754" y="1907381"/>
            <a:ext cx="8071597" cy="3835019"/>
          </a:xfrm>
          <a:prstGeom prst="rect">
            <a:avLst/>
          </a:prstGeom>
          <a:noFill/>
          <a:ln>
            <a:noFill/>
          </a:ln>
        </p:spPr>
        <p:txBody>
          <a:bodyPr spcFirstLastPara="1" wrap="square" lIns="68569" tIns="34275" rIns="68569" bIns="34275" anchor="t" anchorCtr="0">
            <a:normAutofit fontScale="70000" lnSpcReduction="20000"/>
          </a:bodyPr>
          <a:lstStyle/>
          <a:p>
            <a:pPr marL="85725" indent="0" algn="just">
              <a:buNone/>
            </a:pPr>
            <a:r>
              <a:rPr lang="en-US" dirty="0"/>
              <a:t>Programmers can dynamically allocate storage space while the program is         running, but programmers cannot create new variable names "on the fly", and                                   for this reason, dynamic allocation requires </a:t>
            </a:r>
            <a:r>
              <a:rPr lang="en-US" b="1" dirty="0"/>
              <a:t>two criteria</a:t>
            </a:r>
            <a:r>
              <a:rPr lang="en-US" dirty="0"/>
              <a:t>:</a:t>
            </a:r>
            <a:endParaRPr lang="en-US" dirty="0"/>
          </a:p>
          <a:p>
            <a:pPr marL="85725" indent="0" algn="just">
              <a:buNone/>
            </a:pPr>
            <a:r>
              <a:rPr lang="en-US" sz="2100" dirty="0"/>
              <a:t>		--Creating the dynamic space in memory</a:t>
            </a:r>
            <a:endParaRPr lang="en-US" sz="2100" dirty="0"/>
          </a:p>
          <a:p>
            <a:pPr marL="85725" indent="0" algn="just">
              <a:buNone/>
            </a:pPr>
            <a:r>
              <a:rPr lang="en-US" dirty="0"/>
              <a:t>		--Storing its address in a pointer (so that space can be accessed)</a:t>
            </a:r>
            <a:endParaRPr lang="en-US" dirty="0"/>
          </a:p>
          <a:p>
            <a:endParaRPr lang="en-US" dirty="0"/>
          </a:p>
          <a:p>
            <a:pPr marL="171450" indent="-161290" algn="just">
              <a:lnSpc>
                <a:spcPct val="90000"/>
              </a:lnSpc>
              <a:spcBef>
                <a:spcPts val="0"/>
              </a:spcBef>
              <a:buClr>
                <a:schemeClr val="dk1"/>
              </a:buClr>
              <a:buSzPct val="100000"/>
            </a:pPr>
            <a:r>
              <a:rPr lang="en-US" dirty="0"/>
              <a:t>C++ defines two unary operators </a:t>
            </a:r>
            <a:r>
              <a:rPr lang="en-US" b="1" dirty="0"/>
              <a:t>new </a:t>
            </a:r>
            <a:r>
              <a:rPr lang="en-US" dirty="0"/>
              <a:t>and </a:t>
            </a:r>
            <a:r>
              <a:rPr lang="en-US" b="1" dirty="0"/>
              <a:t>delete </a:t>
            </a:r>
            <a:r>
              <a:rPr lang="en-US" dirty="0"/>
              <a:t>that perform the task of allocating and </a:t>
            </a:r>
            <a:r>
              <a:rPr lang="en-US" dirty="0" err="1"/>
              <a:t>deallocating</a:t>
            </a:r>
            <a:r>
              <a:rPr lang="en-US" dirty="0"/>
              <a:t> memory during runtime. Since these operators (new and delete) operate upon  free store memory (Heap memory), they are also called free store operator, provide the necessary support for dynamic memory allocation system in C++.</a:t>
            </a:r>
            <a:endParaRPr lang="en-US" dirty="0"/>
          </a:p>
          <a:p>
            <a:pPr marL="10160" indent="0" algn="just">
              <a:lnSpc>
                <a:spcPct val="90000"/>
              </a:lnSpc>
              <a:spcBef>
                <a:spcPts val="0"/>
              </a:spcBef>
              <a:buClr>
                <a:schemeClr val="dk1"/>
              </a:buClr>
              <a:buSzPct val="100000"/>
              <a:buNone/>
            </a:pPr>
            <a:endParaRPr dirty="0"/>
          </a:p>
          <a:p>
            <a:pPr marL="171450" indent="-171450" algn="just">
              <a:lnSpc>
                <a:spcPct val="90000"/>
              </a:lnSpc>
              <a:spcBef>
                <a:spcPts val="750"/>
              </a:spcBef>
              <a:buClr>
                <a:schemeClr val="dk1"/>
              </a:buClr>
              <a:buSzPct val="100000"/>
              <a:buNone/>
            </a:pPr>
            <a:r>
              <a:rPr lang="en-US" b="1" dirty="0"/>
              <a:t>	</a:t>
            </a:r>
            <a:r>
              <a:rPr lang="en-US" b="1" dirty="0" err="1"/>
              <a:t>Syntex</a:t>
            </a:r>
            <a:r>
              <a:rPr lang="en-US" b="1" dirty="0"/>
              <a:t>	</a:t>
            </a:r>
            <a:r>
              <a:rPr lang="en-US" dirty="0" err="1"/>
              <a:t>datatype</a:t>
            </a:r>
            <a:r>
              <a:rPr lang="en-US" dirty="0"/>
              <a:t> *</a:t>
            </a:r>
            <a:r>
              <a:rPr lang="en-US" dirty="0" err="1"/>
              <a:t>pointer_name</a:t>
            </a:r>
            <a:r>
              <a:rPr lang="en-US" dirty="0"/>
              <a:t> = new </a:t>
            </a:r>
            <a:r>
              <a:rPr lang="en-US" dirty="0" err="1"/>
              <a:t>datatype</a:t>
            </a:r>
            <a:endParaRPr dirty="0"/>
          </a:p>
          <a:p>
            <a:pPr marL="10160" indent="0" algn="just">
              <a:lnSpc>
                <a:spcPct val="90000"/>
              </a:lnSpc>
              <a:spcBef>
                <a:spcPts val="750"/>
              </a:spcBef>
              <a:buClr>
                <a:schemeClr val="dk1"/>
              </a:buClr>
              <a:buSzPct val="100000"/>
              <a:buNone/>
            </a:pPr>
            <a:r>
              <a:rPr lang="en-US" dirty="0"/>
              <a:t>   </a:t>
            </a:r>
            <a:r>
              <a:rPr lang="en-US" b="1" dirty="0"/>
              <a:t>Example</a:t>
            </a:r>
            <a:r>
              <a:rPr lang="en-US" dirty="0"/>
              <a:t>:          </a:t>
            </a:r>
            <a:r>
              <a:rPr lang="en-US" dirty="0" err="1"/>
              <a:t>int</a:t>
            </a:r>
            <a:r>
              <a:rPr lang="en-US" dirty="0"/>
              <a:t> *</a:t>
            </a:r>
            <a:r>
              <a:rPr lang="en-US" dirty="0" err="1"/>
              <a:t>ptr</a:t>
            </a:r>
            <a:r>
              <a:rPr lang="en-US" dirty="0"/>
              <a:t> = new </a:t>
            </a:r>
            <a:r>
              <a:rPr lang="en-US" dirty="0" err="1"/>
              <a:t>int</a:t>
            </a:r>
            <a:r>
              <a:rPr lang="en-US" dirty="0"/>
              <a:t>;</a:t>
            </a:r>
            <a:endParaRPr dirty="0"/>
          </a:p>
          <a:p>
            <a:pPr marL="10160" indent="0">
              <a:lnSpc>
                <a:spcPct val="90000"/>
              </a:lnSpc>
              <a:spcBef>
                <a:spcPts val="750"/>
              </a:spcBef>
              <a:buClr>
                <a:schemeClr val="dk1"/>
              </a:buClr>
              <a:buSzPct val="100000"/>
              <a:buNone/>
            </a:pPr>
            <a:r>
              <a:rPr lang="en-US" dirty="0"/>
              <a:t>.</a:t>
            </a:r>
            <a:endParaRPr dirty="0"/>
          </a:p>
          <a:p>
            <a:pPr marL="171450" indent="-161290">
              <a:lnSpc>
                <a:spcPct val="90000"/>
              </a:lnSpc>
              <a:spcBef>
                <a:spcPts val="750"/>
              </a:spcBef>
              <a:buClr>
                <a:schemeClr val="dk1"/>
              </a:buClr>
              <a:buSzPct val="100000"/>
            </a:pPr>
            <a:endParaRPr dirty="0"/>
          </a:p>
          <a:p>
            <a:pPr marL="171450" indent="-67945">
              <a:lnSpc>
                <a:spcPct val="90000"/>
              </a:lnSpc>
              <a:spcBef>
                <a:spcPts val="750"/>
              </a:spcBef>
              <a:buClr>
                <a:schemeClr val="dk1"/>
              </a:buClr>
              <a:buSzPct val="100000"/>
              <a:buNone/>
            </a:pPr>
            <a:endParaRPr dirty="0"/>
          </a:p>
        </p:txBody>
      </p:sp>
      <p:sp>
        <p:nvSpPr>
          <p:cNvPr id="258" name="Google Shape;25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r">
              <a:buSzPts val="1200"/>
            </a:pPr>
            <a:fld id="{00000000-1234-1234-1234-123412341234}" type="slidenum">
              <a:rPr lang="en-US" smtClean="0"/>
            </a:fld>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2"/>
          <p:cNvSpPr txBox="1">
            <a:spLocks noGrp="1"/>
          </p:cNvSpPr>
          <p:nvPr>
            <p:ph type="title"/>
          </p:nvPr>
        </p:nvSpPr>
        <p:spPr>
          <a:xfrm>
            <a:off x="628650" y="1131094"/>
            <a:ext cx="7886700" cy="797719"/>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4400"/>
            </a:pPr>
            <a:r>
              <a:rPr lang="en-US" dirty="0"/>
              <a:t>Dynamic memory Allocation</a:t>
            </a:r>
            <a:endParaRPr dirty="0"/>
          </a:p>
        </p:txBody>
      </p:sp>
      <p:sp>
        <p:nvSpPr>
          <p:cNvPr id="264" name="Google Shape;264;p12"/>
          <p:cNvSpPr txBox="1">
            <a:spLocks noGrp="1"/>
          </p:cNvSpPr>
          <p:nvPr>
            <p:ph type="body" idx="1"/>
          </p:nvPr>
        </p:nvSpPr>
        <p:spPr>
          <a:xfrm>
            <a:off x="628650" y="1928813"/>
            <a:ext cx="7886700" cy="3561160"/>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Clr>
                <a:schemeClr val="dk1"/>
              </a:buClr>
              <a:buSzPct val="100000"/>
            </a:pPr>
            <a:r>
              <a:rPr lang="en-US" dirty="0" err="1"/>
              <a:t>Deallocation</a:t>
            </a:r>
            <a:r>
              <a:rPr lang="en-US" dirty="0"/>
              <a:t> of memory using </a:t>
            </a:r>
            <a:r>
              <a:rPr lang="en-US" i="1" dirty="0"/>
              <a:t>delete </a:t>
            </a:r>
            <a:r>
              <a:rPr lang="en-US" dirty="0"/>
              <a:t>Keyword:</a:t>
            </a:r>
            <a:endParaRPr dirty="0"/>
          </a:p>
          <a:p>
            <a:pPr marL="171450" indent="-171450">
              <a:lnSpc>
                <a:spcPct val="90000"/>
              </a:lnSpc>
              <a:spcBef>
                <a:spcPts val="750"/>
              </a:spcBef>
              <a:buClr>
                <a:schemeClr val="dk1"/>
              </a:buClr>
              <a:buSzPct val="100000"/>
            </a:pPr>
            <a:r>
              <a:rPr lang="en-US" dirty="0"/>
              <a:t>Once heap memory is allocated to a variable or class object using the </a:t>
            </a:r>
            <a:r>
              <a:rPr lang="en-US" i="1" dirty="0"/>
              <a:t>new </a:t>
            </a:r>
            <a:r>
              <a:rPr lang="en-US" dirty="0"/>
              <a:t>keyword, we can </a:t>
            </a:r>
            <a:r>
              <a:rPr lang="en-US" dirty="0" err="1"/>
              <a:t>deallocate</a:t>
            </a:r>
            <a:r>
              <a:rPr lang="en-US" dirty="0"/>
              <a:t> that memory space using the </a:t>
            </a:r>
            <a:r>
              <a:rPr lang="en-US" i="1" dirty="0"/>
              <a:t>delete </a:t>
            </a:r>
            <a:r>
              <a:rPr lang="en-US" dirty="0"/>
              <a:t>keyword.</a:t>
            </a:r>
            <a:endParaRPr dirty="0"/>
          </a:p>
          <a:p>
            <a:pPr marL="171450" indent="-171450">
              <a:lnSpc>
                <a:spcPct val="90000"/>
              </a:lnSpc>
              <a:spcBef>
                <a:spcPts val="750"/>
              </a:spcBef>
              <a:buClr>
                <a:schemeClr val="dk1"/>
              </a:buClr>
              <a:buSzPct val="100000"/>
              <a:buNone/>
            </a:pPr>
            <a:r>
              <a:rPr lang="en-US" dirty="0"/>
              <a:t>  delete </a:t>
            </a:r>
            <a:r>
              <a:rPr lang="en-US" dirty="0" err="1"/>
              <a:t>pointer_variable</a:t>
            </a:r>
            <a:r>
              <a:rPr lang="en-US" dirty="0"/>
              <a:t>;</a:t>
            </a:r>
            <a:endParaRPr dirty="0"/>
          </a:p>
          <a:p>
            <a:pPr marL="171450" indent="-171450">
              <a:lnSpc>
                <a:spcPct val="90000"/>
              </a:lnSpc>
              <a:spcBef>
                <a:spcPts val="750"/>
              </a:spcBef>
              <a:buClr>
                <a:schemeClr val="dk1"/>
              </a:buClr>
              <a:buSzPct val="100000"/>
            </a:pPr>
            <a:r>
              <a:rPr lang="en-US" dirty="0"/>
              <a:t>Here, </a:t>
            </a:r>
            <a:r>
              <a:rPr lang="en-US" dirty="0" err="1"/>
              <a:t>pointer_variable</a:t>
            </a:r>
            <a:r>
              <a:rPr lang="en-US" dirty="0"/>
              <a:t> is the pointer that points to the data object created by new.</a:t>
            </a:r>
            <a:endParaRPr dirty="0"/>
          </a:p>
          <a:p>
            <a:pPr marL="171450" indent="-171450">
              <a:lnSpc>
                <a:spcPct val="90000"/>
              </a:lnSpc>
              <a:spcBef>
                <a:spcPts val="750"/>
              </a:spcBef>
              <a:buClr>
                <a:schemeClr val="dk1"/>
              </a:buClr>
              <a:buSzPct val="100000"/>
              <a:buNone/>
            </a:pPr>
            <a:r>
              <a:rPr lang="en-US" dirty="0"/>
              <a:t>  </a:t>
            </a:r>
            <a:endParaRPr dirty="0"/>
          </a:p>
          <a:p>
            <a:pPr marL="171450" indent="-48260">
              <a:lnSpc>
                <a:spcPct val="90000"/>
              </a:lnSpc>
              <a:spcBef>
                <a:spcPts val="750"/>
              </a:spcBef>
              <a:buClr>
                <a:schemeClr val="dk1"/>
              </a:buClr>
              <a:buSzPct val="100000"/>
              <a:buNone/>
            </a:pPr>
            <a:endParaRPr dirty="0"/>
          </a:p>
        </p:txBody>
      </p:sp>
      <p:sp>
        <p:nvSpPr>
          <p:cNvPr id="265" name="Google Shape;26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r">
              <a:buSzPts val="1200"/>
            </a:pPr>
            <a:fld id="{00000000-1234-1234-1234-123412341234}" type="slidenum">
              <a:rPr lang="en-US" smtClean="0"/>
            </a:fld>
            <a:endParaRPr lang="en-US"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55600"/>
            <a:ext cx="7886700" cy="1325563"/>
          </a:xfrm>
        </p:spPr>
        <p:txBody>
          <a:bodyPr/>
          <a:lstStyle/>
          <a:p>
            <a:r>
              <a:rPr lang="en-US" dirty="0"/>
              <a:t>Pointers with memory management</a:t>
            </a:r>
            <a:endParaRPr lang="en-US" dirty="0"/>
          </a:p>
        </p:txBody>
      </p:sp>
      <p:sp>
        <p:nvSpPr>
          <p:cNvPr id="3" name="Text Placeholder 2"/>
          <p:cNvSpPr>
            <a:spLocks noGrp="1"/>
          </p:cNvSpPr>
          <p:nvPr>
            <p:ph type="body" idx="1"/>
          </p:nvPr>
        </p:nvSpPr>
        <p:spPr/>
        <p:txBody>
          <a:bodyPr>
            <a:normAutofit/>
          </a:bodyPr>
          <a:lstStyle/>
          <a:p>
            <a:r>
              <a:rPr lang="en-US" sz="2100" dirty="0">
                <a:latin typeface="+mj-lt"/>
                <a:ea typeface="Calibri" panose="020F0502020204030204"/>
                <a:cs typeface="Calibri" panose="020F0502020204030204"/>
                <a:sym typeface="Calibri" panose="020F0502020204030204"/>
              </a:rPr>
              <a:t>Memory Allocation  in C++</a:t>
            </a:r>
            <a:endParaRPr lang="en-US" sz="2100" dirty="0">
              <a:latin typeface="+mj-lt"/>
            </a:endParaRPr>
          </a:p>
        </p:txBody>
      </p:sp>
      <p:sp>
        <p:nvSpPr>
          <p:cNvPr id="6" name="Text Placeholder 5"/>
          <p:cNvSpPr>
            <a:spLocks noGrp="1"/>
          </p:cNvSpPr>
          <p:nvPr>
            <p:ph type="body" idx="4"/>
          </p:nvPr>
        </p:nvSpPr>
        <p:spPr>
          <a:xfrm>
            <a:off x="4629150" y="2022170"/>
            <a:ext cx="3887391" cy="4077223"/>
          </a:xfrm>
        </p:spPr>
        <p:txBody>
          <a:bodyPr>
            <a:normAutofit fontScale="77500" lnSpcReduction="20000"/>
          </a:bodyPr>
          <a:lstStyle/>
          <a:p>
            <a:pPr marL="171450" indent="-171450" algn="just">
              <a:spcBef>
                <a:spcPts val="0"/>
              </a:spcBef>
              <a:buSzPct val="100000"/>
            </a:pPr>
            <a:r>
              <a:rPr lang="en-US" sz="2325" dirty="0">
                <a:latin typeface="Calibri" panose="020F0502020204030204"/>
                <a:ea typeface="Calibri" panose="020F0502020204030204"/>
                <a:cs typeface="Calibri" panose="020F0502020204030204"/>
                <a:sym typeface="Calibri" panose="020F0502020204030204"/>
              </a:rPr>
              <a:t>Heap: Memory is allocated during program execution. Memory is allocated using new operator and </a:t>
            </a:r>
            <a:r>
              <a:rPr lang="en-US" sz="2325" dirty="0" err="1">
                <a:latin typeface="Calibri" panose="020F0502020204030204"/>
                <a:ea typeface="Calibri" panose="020F0502020204030204"/>
                <a:cs typeface="Calibri" panose="020F0502020204030204"/>
                <a:sym typeface="Calibri" panose="020F0502020204030204"/>
              </a:rPr>
              <a:t>deallocating</a:t>
            </a:r>
            <a:r>
              <a:rPr lang="en-US" sz="2325" dirty="0">
                <a:latin typeface="Calibri" panose="020F0502020204030204"/>
                <a:ea typeface="Calibri" panose="020F0502020204030204"/>
                <a:cs typeface="Calibri" panose="020F0502020204030204"/>
                <a:sym typeface="Calibri" panose="020F0502020204030204"/>
              </a:rPr>
              <a:t> memory using delete operator.   (Dynamic variables)</a:t>
            </a:r>
            <a:endParaRPr lang="en-US" sz="2325" dirty="0">
              <a:latin typeface="Calibri" panose="020F0502020204030204"/>
              <a:ea typeface="Calibri" panose="020F0502020204030204"/>
              <a:cs typeface="Calibri" panose="020F0502020204030204"/>
              <a:sym typeface="Calibri" panose="020F0502020204030204"/>
            </a:endParaRPr>
          </a:p>
          <a:p>
            <a:pPr marL="0" indent="0" algn="just">
              <a:spcBef>
                <a:spcPts val="0"/>
              </a:spcBef>
              <a:buSzPct val="100000"/>
              <a:buNone/>
            </a:pPr>
            <a:endParaRPr lang="en-US" sz="2325" dirty="0">
              <a:latin typeface="Calibri" panose="020F0502020204030204"/>
              <a:ea typeface="Calibri" panose="020F0502020204030204"/>
              <a:cs typeface="Calibri" panose="020F0502020204030204"/>
              <a:sym typeface="Calibri" panose="020F0502020204030204"/>
            </a:endParaRPr>
          </a:p>
          <a:p>
            <a:pPr marL="171450" indent="-171450" algn="just">
              <a:spcBef>
                <a:spcPts val="0"/>
              </a:spcBef>
              <a:buSzPct val="100000"/>
            </a:pPr>
            <a:r>
              <a:rPr lang="en-US" sz="2325" dirty="0">
                <a:latin typeface="Calibri" panose="020F0502020204030204"/>
                <a:ea typeface="Calibri" panose="020F0502020204030204"/>
                <a:cs typeface="Calibri" panose="020F0502020204030204"/>
                <a:sym typeface="Calibri" panose="020F0502020204030204"/>
              </a:rPr>
              <a:t>Stack: A stack is usually pre-allocated memory. The stack is a LIFO data structure. All local variables are stored in this memory  (Static variables)</a:t>
            </a:r>
            <a:endParaRPr lang="en-US" sz="2325" dirty="0">
              <a:latin typeface="Calibri" panose="020F0502020204030204"/>
              <a:ea typeface="Calibri" panose="020F0502020204030204"/>
              <a:cs typeface="Calibri" panose="020F0502020204030204"/>
              <a:sym typeface="Calibri" panose="020F0502020204030204"/>
            </a:endParaRPr>
          </a:p>
          <a:p>
            <a:pPr marL="0" indent="0" algn="just">
              <a:spcBef>
                <a:spcPts val="0"/>
              </a:spcBef>
              <a:buSzPct val="100000"/>
              <a:buNone/>
            </a:pPr>
            <a:endParaRPr lang="en-US" sz="2325" dirty="0">
              <a:latin typeface="Calibri" panose="020F0502020204030204"/>
              <a:ea typeface="Calibri" panose="020F0502020204030204"/>
              <a:cs typeface="Calibri" panose="020F0502020204030204"/>
              <a:sym typeface="Calibri" panose="020F0502020204030204"/>
            </a:endParaRPr>
          </a:p>
          <a:p>
            <a:pPr marL="171450" indent="-171450" algn="just">
              <a:spcBef>
                <a:spcPts val="0"/>
              </a:spcBef>
              <a:buSzPct val="100000"/>
            </a:pPr>
            <a:r>
              <a:rPr lang="en-US" sz="2325" dirty="0">
                <a:latin typeface="Calibri" panose="020F0502020204030204"/>
                <a:ea typeface="Calibri" panose="020F0502020204030204"/>
                <a:cs typeface="Calibri" panose="020F0502020204030204"/>
                <a:sym typeface="Calibri" panose="020F0502020204030204"/>
              </a:rPr>
              <a:t>Data Segment: Global variables and static variables are kept in data segment.</a:t>
            </a:r>
            <a:endParaRPr lang="en-US" sz="2325" dirty="0"/>
          </a:p>
          <a:p>
            <a:pPr marL="171450" indent="-171450" algn="just">
              <a:spcBef>
                <a:spcPts val="0"/>
              </a:spcBef>
              <a:buSzPct val="100000"/>
            </a:pPr>
            <a:endParaRPr lang="en-US" sz="2325" dirty="0">
              <a:latin typeface="Calibri" panose="020F0502020204030204"/>
              <a:ea typeface="Calibri" panose="020F0502020204030204"/>
              <a:cs typeface="Calibri" panose="020F0502020204030204"/>
              <a:sym typeface="Calibri" panose="020F0502020204030204"/>
            </a:endParaRPr>
          </a:p>
          <a:p>
            <a:pPr marL="171450" indent="-171450" algn="just">
              <a:spcBef>
                <a:spcPts val="0"/>
              </a:spcBef>
              <a:buSzPct val="100000"/>
            </a:pPr>
            <a:endParaRPr lang="en-US" sz="2325" dirty="0">
              <a:latin typeface="Calibri" panose="020F0502020204030204"/>
              <a:ea typeface="Calibri" panose="020F0502020204030204"/>
              <a:cs typeface="Calibri" panose="020F0502020204030204"/>
              <a:sym typeface="Calibri" panose="020F0502020204030204"/>
            </a:endParaRPr>
          </a:p>
          <a:p>
            <a:pPr marL="171450" indent="-171450" algn="just">
              <a:spcBef>
                <a:spcPts val="0"/>
              </a:spcBef>
              <a:buSzPct val="100000"/>
            </a:pPr>
            <a:r>
              <a:rPr lang="en-US" sz="2325" dirty="0">
                <a:latin typeface="Calibri" panose="020F0502020204030204"/>
                <a:ea typeface="Calibri" panose="020F0502020204030204"/>
                <a:cs typeface="Calibri" panose="020F0502020204030204"/>
                <a:sym typeface="Calibri" panose="020F0502020204030204"/>
              </a:rPr>
              <a:t>Code Segment: Compiled program with executive instructions are kept in code segment. It is read only. </a:t>
            </a:r>
            <a:endParaRPr lang="en-US" sz="2325" dirty="0"/>
          </a:p>
          <a:p>
            <a:pPr marL="0" indent="0" algn="just">
              <a:buSzPct val="100000"/>
              <a:buNone/>
            </a:pPr>
            <a:endParaRPr lang="en-US" dirty="0"/>
          </a:p>
          <a:p>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9" name="Google Shape;289;p15"/>
          <p:cNvPicPr preferRelativeResize="0">
            <a:picLocks noGrp="1"/>
          </p:cNvPicPr>
          <p:nvPr>
            <p:ph type="body" idx="2"/>
          </p:nvPr>
        </p:nvPicPr>
        <p:blipFill rotWithShape="1">
          <a:blip r:embed="rId1"/>
          <a:srcRect/>
          <a:stretch>
            <a:fillRect/>
          </a:stretch>
        </p:blipFill>
        <p:spPr>
          <a:xfrm>
            <a:off x="488515" y="2829316"/>
            <a:ext cx="2688353" cy="27721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4400"/>
            </a:pPr>
            <a:r>
              <a:rPr lang="en-US"/>
              <a:t>Memory Leak</a:t>
            </a:r>
            <a:endParaRPr lang="en-US"/>
          </a:p>
        </p:txBody>
      </p:sp>
      <p:sp>
        <p:nvSpPr>
          <p:cNvPr id="308" name="Google Shape;308;p18"/>
          <p:cNvSpPr txBox="1">
            <a:spLocks noGrp="1"/>
          </p:cNvSpPr>
          <p:nvPr>
            <p:ph type="body" idx="1"/>
          </p:nvPr>
        </p:nvSpPr>
        <p:spPr>
          <a:xfrm>
            <a:off x="628650" y="1810942"/>
            <a:ext cx="7886700" cy="3679031"/>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Clr>
                <a:schemeClr val="dk1"/>
              </a:buClr>
              <a:buSzPts val="2400"/>
            </a:pPr>
            <a:endParaRPr lang="en-US" sz="1800" dirty="0"/>
          </a:p>
          <a:p>
            <a:pPr marL="171450" indent="-171450">
              <a:spcBef>
                <a:spcPts val="0"/>
              </a:spcBef>
              <a:buSzPts val="2400"/>
            </a:pPr>
            <a:endParaRPr lang="en-US" sz="1800" dirty="0"/>
          </a:p>
          <a:p>
            <a:pPr marL="171450" indent="-171450">
              <a:spcBef>
                <a:spcPts val="0"/>
              </a:spcBef>
              <a:buSzPts val="2400"/>
            </a:pPr>
            <a:r>
              <a:rPr lang="en-US" sz="1800" dirty="0"/>
              <a:t>  </a:t>
            </a:r>
            <a:r>
              <a:rPr lang="en-US" dirty="0"/>
              <a:t>Memory leak occurs when programmers create a memory in heap and    </a:t>
            </a:r>
            <a:endParaRPr lang="en-US" dirty="0"/>
          </a:p>
          <a:p>
            <a:pPr marL="0" indent="0">
              <a:spcBef>
                <a:spcPts val="0"/>
              </a:spcBef>
              <a:buSzPts val="2400"/>
              <a:buNone/>
            </a:pPr>
            <a:r>
              <a:rPr lang="en-US" dirty="0"/>
              <a:t>    forget to delete it. </a:t>
            </a:r>
            <a:endParaRPr lang="en-US" dirty="0"/>
          </a:p>
          <a:p>
            <a:pPr>
              <a:spcBef>
                <a:spcPts val="0"/>
              </a:spcBef>
              <a:buSzPts val="2400"/>
            </a:pPr>
            <a:r>
              <a:rPr lang="en-US" dirty="0"/>
              <a:t>Memory leak occurs when all pointers to a block allocated memory have been lost.</a:t>
            </a:r>
            <a:endParaRPr lang="en-US" dirty="0"/>
          </a:p>
          <a:p>
            <a:pPr>
              <a:spcBef>
                <a:spcPts val="0"/>
              </a:spcBef>
              <a:buSzPts val="2400"/>
            </a:pPr>
            <a:r>
              <a:rPr lang="en-US" dirty="0"/>
              <a:t>Leaked memory cannot be reallocated or accessed.</a:t>
            </a:r>
            <a:endParaRPr dirty="0"/>
          </a:p>
          <a:p>
            <a:pPr marL="171450" indent="-38100">
              <a:lnSpc>
                <a:spcPct val="90000"/>
              </a:lnSpc>
              <a:spcBef>
                <a:spcPts val="750"/>
              </a:spcBef>
              <a:buClr>
                <a:schemeClr val="dk1"/>
              </a:buClr>
              <a:buSzPts val="2800"/>
              <a:buNone/>
            </a:pPr>
            <a:endParaRPr dirty="0"/>
          </a:p>
        </p:txBody>
      </p:sp>
      <p:sp>
        <p:nvSpPr>
          <p:cNvPr id="309" name="Google Shape;30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r">
              <a:buSzPts val="1200"/>
            </a:pPr>
            <a:fld id="{00000000-1234-1234-1234-123412341234}" type="slidenum">
              <a:rPr lang="en-US" smtClean="0"/>
            </a:fld>
            <a:endParaRPr lang="en-US"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3"/>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4400"/>
            </a:pPr>
            <a:r>
              <a:rPr lang="en-US"/>
              <a:t>Dynamic Memory Allocation in C</a:t>
            </a:r>
            <a:endParaRPr lang="en-US"/>
          </a:p>
        </p:txBody>
      </p:sp>
      <p:sp>
        <p:nvSpPr>
          <p:cNvPr id="412" name="Google Shape;41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r">
              <a:buSzPts val="1200"/>
            </a:pPr>
            <a:fld id="{00000000-1234-1234-1234-123412341234}" type="slidenum">
              <a:rPr lang="en-US" smtClean="0"/>
            </a:fld>
            <a:endParaRPr lang="en-US" smtClean="0"/>
          </a:p>
        </p:txBody>
      </p:sp>
      <p:sp>
        <p:nvSpPr>
          <p:cNvPr id="413" name="Google Shape;413;p33"/>
          <p:cNvSpPr txBox="1">
            <a:spLocks noGrp="1"/>
          </p:cNvSpPr>
          <p:nvPr>
            <p:ph type="body" idx="1"/>
          </p:nvPr>
        </p:nvSpPr>
        <p:spPr>
          <a:xfrm>
            <a:off x="628650" y="2226469"/>
            <a:ext cx="7886700" cy="3263504"/>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Clr>
                <a:schemeClr val="dk1"/>
              </a:buClr>
              <a:buSzPts val="2800"/>
            </a:pPr>
            <a:r>
              <a:rPr lang="en-US" dirty="0"/>
              <a:t>There are 4 library functions provided by C defined under </a:t>
            </a:r>
            <a:r>
              <a:rPr lang="en-US" b="1" dirty="0"/>
              <a:t>&lt;</a:t>
            </a:r>
            <a:r>
              <a:rPr lang="en-US" b="1" dirty="0" err="1"/>
              <a:t>stdlib.h</a:t>
            </a:r>
            <a:r>
              <a:rPr lang="en-US" b="1" dirty="0"/>
              <a:t>&gt;</a:t>
            </a:r>
            <a:r>
              <a:rPr lang="en-US" dirty="0"/>
              <a:t> header file to facilitate dynamic memory allocation in C programming. They are:</a:t>
            </a:r>
            <a:endParaRPr dirty="0"/>
          </a:p>
          <a:p>
            <a:pPr marL="171450" indent="-171450">
              <a:lnSpc>
                <a:spcPct val="90000"/>
              </a:lnSpc>
              <a:spcBef>
                <a:spcPts val="750"/>
              </a:spcBef>
              <a:buClr>
                <a:schemeClr val="dk1"/>
              </a:buClr>
              <a:buSzPts val="2800"/>
            </a:pPr>
            <a:r>
              <a:rPr lang="en-US" dirty="0" err="1"/>
              <a:t>malloc</a:t>
            </a:r>
            <a:r>
              <a:rPr lang="en-US" dirty="0"/>
              <a:t>()</a:t>
            </a:r>
            <a:endParaRPr dirty="0"/>
          </a:p>
          <a:p>
            <a:pPr marL="171450" indent="-171450">
              <a:lnSpc>
                <a:spcPct val="90000"/>
              </a:lnSpc>
              <a:spcBef>
                <a:spcPts val="750"/>
              </a:spcBef>
              <a:buClr>
                <a:schemeClr val="dk1"/>
              </a:buClr>
              <a:buSzPts val="2800"/>
            </a:pPr>
            <a:r>
              <a:rPr lang="en-US" dirty="0" err="1"/>
              <a:t>calloc</a:t>
            </a:r>
            <a:r>
              <a:rPr lang="en-US" dirty="0"/>
              <a:t>()</a:t>
            </a:r>
            <a:endParaRPr dirty="0"/>
          </a:p>
          <a:p>
            <a:pPr marL="171450" indent="-171450">
              <a:lnSpc>
                <a:spcPct val="90000"/>
              </a:lnSpc>
              <a:spcBef>
                <a:spcPts val="750"/>
              </a:spcBef>
              <a:buClr>
                <a:schemeClr val="dk1"/>
              </a:buClr>
              <a:buSzPts val="2800"/>
            </a:pPr>
            <a:r>
              <a:rPr lang="en-US" dirty="0"/>
              <a:t>free()</a:t>
            </a:r>
            <a:endParaRPr dirty="0"/>
          </a:p>
          <a:p>
            <a:pPr marL="171450" indent="-171450">
              <a:lnSpc>
                <a:spcPct val="90000"/>
              </a:lnSpc>
              <a:spcBef>
                <a:spcPts val="750"/>
              </a:spcBef>
              <a:buClr>
                <a:schemeClr val="dk1"/>
              </a:buClr>
              <a:buSzPts val="2800"/>
            </a:pPr>
            <a:r>
              <a:rPr lang="en-US" dirty="0" err="1"/>
              <a:t>realloc</a:t>
            </a:r>
            <a:r>
              <a:rPr lang="en-US" dirty="0"/>
              <a:t>()</a:t>
            </a:r>
            <a:endParaRPr dirty="0"/>
          </a:p>
          <a:p>
            <a:pPr marL="171450" indent="-171450">
              <a:lnSpc>
                <a:spcPct val="90000"/>
              </a:lnSpc>
              <a:spcBef>
                <a:spcPts val="750"/>
              </a:spcBef>
              <a:buClr>
                <a:schemeClr val="dk1"/>
              </a:buClr>
              <a:buSzPts val="2800"/>
              <a:buNone/>
            </a:pP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4"/>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a:t>Malloc()</a:t>
            </a:r>
            <a:endParaRPr lang="en-US"/>
          </a:p>
        </p:txBody>
      </p:sp>
      <p:sp>
        <p:nvSpPr>
          <p:cNvPr id="419" name="Google Shape;419;p34"/>
          <p:cNvSpPr txBox="1">
            <a:spLocks noGrp="1"/>
          </p:cNvSpPr>
          <p:nvPr>
            <p:ph type="body" idx="1"/>
          </p:nvPr>
        </p:nvSpPr>
        <p:spPr>
          <a:xfrm>
            <a:off x="628650" y="1971675"/>
            <a:ext cx="3668316" cy="3675460"/>
          </a:xfrm>
          <a:prstGeom prst="rect">
            <a:avLst/>
          </a:prstGeom>
          <a:noFill/>
          <a:ln>
            <a:noFill/>
          </a:ln>
        </p:spPr>
        <p:txBody>
          <a:bodyPr spcFirstLastPara="1" wrap="square" lIns="68569" tIns="34275" rIns="68569" bIns="34275" anchor="t" anchorCtr="0">
            <a:normAutofit fontScale="85000" lnSpcReduction="10000"/>
          </a:bodyPr>
          <a:lstStyle/>
          <a:p>
            <a:pPr marL="171450" indent="-171450">
              <a:spcBef>
                <a:spcPts val="0"/>
              </a:spcBef>
              <a:buSzPts val="2800"/>
            </a:pPr>
            <a:r>
              <a:rPr lang="en-US" b="1"/>
              <a:t>C malloc() method</a:t>
            </a:r>
            <a:endParaRPr lang="en-US" b="1"/>
          </a:p>
          <a:p>
            <a:pPr marL="171450" indent="-171450">
              <a:buSzPts val="2800"/>
            </a:pPr>
            <a:r>
              <a:rPr lang="en-US" b="1"/>
              <a:t>“malloc”</a:t>
            </a:r>
            <a:r>
              <a:rPr lang="en-US"/>
              <a:t> or </a:t>
            </a:r>
            <a:r>
              <a:rPr lang="en-US" b="1"/>
              <a:t>“memory allocation”</a:t>
            </a:r>
            <a:r>
              <a:rPr lang="en-US"/>
              <a:t> method in C is used to dynamically allocate a single large block of memory with the specified size. It returns a pointer of type void which can be cast into a pointer of any form</a:t>
            </a:r>
            <a:endParaRPr lang="en-US"/>
          </a:p>
          <a:p>
            <a:pPr marL="171450" indent="-171450">
              <a:buSzPts val="2800"/>
              <a:buNone/>
            </a:pPr>
            <a:r>
              <a:rPr lang="en-US"/>
              <a:t>  void* malloc (size_t size);</a:t>
            </a:r>
            <a:endParaRPr lang="en-US"/>
          </a:p>
        </p:txBody>
      </p:sp>
      <p:sp>
        <p:nvSpPr>
          <p:cNvPr id="420" name="Google Shape;420;p34"/>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pic>
        <p:nvPicPr>
          <p:cNvPr id="421" name="Google Shape;421;p34"/>
          <p:cNvPicPr preferRelativeResize="0">
            <a:picLocks noGrp="1"/>
          </p:cNvPicPr>
          <p:nvPr>
            <p:ph type="body" idx="2"/>
          </p:nvPr>
        </p:nvPicPr>
        <p:blipFill rotWithShape="1">
          <a:blip r:embed="rId1"/>
          <a:srcRect l="22886" t="39672" r="34373" b="16677"/>
          <a:stretch>
            <a:fillRect/>
          </a:stretch>
        </p:blipFill>
        <p:spPr>
          <a:xfrm>
            <a:off x="4404123" y="1682354"/>
            <a:ext cx="4404122" cy="370760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14840"/>
            <a:ext cx="7886700" cy="605118"/>
          </a:xfrm>
        </p:spPr>
        <p:txBody>
          <a:bodyPr>
            <a:normAutofit fontScale="90000"/>
          </a:bodyPr>
          <a:lstStyle/>
          <a:p>
            <a:r>
              <a:rPr lang="en-US" dirty="0" err="1"/>
              <a:t>malloc</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45058" name="Picture 2"/>
          <p:cNvPicPr>
            <a:picLocks noChangeAspect="1" noChangeArrowheads="1"/>
          </p:cNvPicPr>
          <p:nvPr/>
        </p:nvPicPr>
        <p:blipFill>
          <a:blip r:embed="rId1"/>
          <a:srcRect/>
          <a:stretch>
            <a:fillRect/>
          </a:stretch>
        </p:blipFill>
        <p:spPr bwMode="auto">
          <a:xfrm>
            <a:off x="487246" y="1432111"/>
            <a:ext cx="8351044" cy="4499933"/>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6"/>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a:t>Calloc()</a:t>
            </a:r>
            <a:endParaRPr lang="en-US"/>
          </a:p>
        </p:txBody>
      </p:sp>
      <p:sp>
        <p:nvSpPr>
          <p:cNvPr id="437" name="Google Shape;437;p36"/>
          <p:cNvSpPr txBox="1">
            <a:spLocks noGrp="1"/>
          </p:cNvSpPr>
          <p:nvPr>
            <p:ph type="body" idx="1"/>
          </p:nvPr>
        </p:nvSpPr>
        <p:spPr>
          <a:xfrm>
            <a:off x="628650" y="2185988"/>
            <a:ext cx="3886200" cy="3303985"/>
          </a:xfrm>
          <a:prstGeom prst="rect">
            <a:avLst/>
          </a:prstGeom>
          <a:noFill/>
          <a:ln>
            <a:noFill/>
          </a:ln>
        </p:spPr>
        <p:txBody>
          <a:bodyPr spcFirstLastPara="1" wrap="square" lIns="68569" tIns="34275" rIns="68569" bIns="34275" anchor="t" anchorCtr="0">
            <a:normAutofit/>
          </a:bodyPr>
          <a:lstStyle/>
          <a:p>
            <a:pPr marL="171450" indent="-171450">
              <a:spcBef>
                <a:spcPts val="0"/>
              </a:spcBef>
              <a:buSzPts val="2800"/>
            </a:pPr>
            <a:r>
              <a:rPr lang="en-US" sz="1800" dirty="0"/>
              <a:t>C </a:t>
            </a:r>
            <a:r>
              <a:rPr lang="en-US" sz="1800" dirty="0" err="1"/>
              <a:t>calloc</a:t>
            </a:r>
            <a:r>
              <a:rPr lang="en-US" sz="1800" dirty="0"/>
              <a:t>() method</a:t>
            </a:r>
            <a:endParaRPr sz="1800" dirty="0"/>
          </a:p>
          <a:p>
            <a:pPr marL="171450" indent="-171450">
              <a:buSzPts val="2800"/>
            </a:pPr>
            <a:r>
              <a:rPr lang="en-US" sz="1800" dirty="0"/>
              <a:t>“</a:t>
            </a:r>
            <a:r>
              <a:rPr lang="en-US" sz="1800" dirty="0" err="1"/>
              <a:t>calloc</a:t>
            </a:r>
            <a:r>
              <a:rPr lang="en-US" sz="1800" dirty="0"/>
              <a:t>” or “contiguous allocation” method in C is used to dynamically allocate the specified number of blocks of memory of the specified type. It initializes each block with a default value ‘0’.</a:t>
            </a:r>
            <a:endParaRPr sz="1800" dirty="0"/>
          </a:p>
          <a:p>
            <a:pPr marL="171450" indent="-38100">
              <a:buSzPts val="2800"/>
              <a:buNone/>
            </a:pPr>
            <a:endParaRPr dirty="0"/>
          </a:p>
        </p:txBody>
      </p:sp>
      <p:sp>
        <p:nvSpPr>
          <p:cNvPr id="438" name="Google Shape;438;p36"/>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pic>
        <p:nvPicPr>
          <p:cNvPr id="439" name="Google Shape;439;p36"/>
          <p:cNvPicPr preferRelativeResize="0">
            <a:picLocks noGrp="1"/>
          </p:cNvPicPr>
          <p:nvPr>
            <p:ph type="body" idx="2"/>
          </p:nvPr>
        </p:nvPicPr>
        <p:blipFill rotWithShape="1">
          <a:blip r:embed="rId1"/>
          <a:srcRect l="22610" t="19138" r="30237" b="45123"/>
          <a:stretch>
            <a:fillRect/>
          </a:stretch>
        </p:blipFill>
        <p:spPr>
          <a:xfrm>
            <a:off x="4532710" y="1430316"/>
            <a:ext cx="4071938" cy="2363611"/>
          </a:xfrm>
          <a:prstGeom prst="rect">
            <a:avLst/>
          </a:prstGeom>
          <a:noFill/>
          <a:ln>
            <a:noFill/>
          </a:ln>
        </p:spPr>
      </p:pic>
      <p:pic>
        <p:nvPicPr>
          <p:cNvPr id="440" name="Google Shape;440;p36" descr="calloc-function-in-c.png"/>
          <p:cNvPicPr preferRelativeResize="0"/>
          <p:nvPr/>
        </p:nvPicPr>
        <p:blipFill rotWithShape="1">
          <a:blip r:embed="rId2"/>
          <a:srcRect/>
          <a:stretch>
            <a:fillRect/>
          </a:stretch>
        </p:blipFill>
        <p:spPr>
          <a:xfrm>
            <a:off x="4781811" y="3793927"/>
            <a:ext cx="3938507" cy="197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981075"/>
            <a:ext cx="7886700" cy="503635"/>
          </a:xfrm>
        </p:spPr>
        <p:txBody>
          <a:bodyPr>
            <a:normAutofit fontScale="90000"/>
          </a:bodyPr>
          <a:lstStyle/>
          <a:p>
            <a:pPr algn="ctr" eaLnBrk="1" hangingPunct="1">
              <a:defRPr/>
            </a:pPr>
            <a:r>
              <a:rPr lang="en-US" sz="2100" dirty="0"/>
              <a:t>Contents of the Syllabus</a:t>
            </a:r>
            <a:br>
              <a:rPr lang="en-US" sz="2100" dirty="0"/>
            </a:br>
            <a:r>
              <a:rPr lang="en-US" sz="2100" dirty="0"/>
              <a:t> </a:t>
            </a:r>
            <a:endParaRPr lang="en-US" dirty="0"/>
          </a:p>
        </p:txBody>
      </p:sp>
      <p:sp>
        <p:nvSpPr>
          <p:cNvPr id="3" name="Content Placeholder 2"/>
          <p:cNvSpPr>
            <a:spLocks noGrp="1"/>
          </p:cNvSpPr>
          <p:nvPr>
            <p:ph idx="1"/>
          </p:nvPr>
        </p:nvSpPr>
        <p:spPr>
          <a:xfrm>
            <a:off x="598885" y="1403748"/>
            <a:ext cx="8154590" cy="4344590"/>
          </a:xfrm>
        </p:spPr>
        <p:txBody>
          <a:bodyPr>
            <a:normAutofit/>
          </a:bodyPr>
          <a:lstStyle/>
          <a:p>
            <a:pPr algn="ctr" eaLnBrk="1" hangingPunct="1">
              <a:buFont typeface="Arial" panose="020B0604020202020204" pitchFamily="34" charset="0"/>
              <a:buNone/>
              <a:defRPr/>
            </a:pPr>
            <a:endParaRPr lang="en-US" sz="1275" b="1" dirty="0">
              <a:latin typeface="Times New Roman" panose="02020603050405020304" pitchFamily="18" charset="0"/>
              <a:cs typeface="Times New Roman" panose="02020603050405020304" pitchFamily="18" charset="0"/>
            </a:endParaRPr>
          </a:p>
          <a:p>
            <a:pPr algn="ctr">
              <a:buNone/>
              <a:defRPr/>
            </a:pPr>
            <a:r>
              <a:rPr lang="en-US" sz="1275" b="1" dirty="0">
                <a:latin typeface="Times New Roman" panose="02020603050405020304" pitchFamily="18" charset="0"/>
                <a:cs typeface="Times New Roman" panose="02020603050405020304" pitchFamily="18" charset="0"/>
              </a:rPr>
              <a:t>UNIT-III </a:t>
            </a:r>
            <a:r>
              <a:rPr lang="en-US" sz="1200" b="1" dirty="0">
                <a:latin typeface="Times New Roman" panose="02020603050405020304" pitchFamily="18" charset="0"/>
                <a:cs typeface="Times New Roman" panose="02020603050405020304" pitchFamily="18" charset="0"/>
              </a:rPr>
              <a:t>(15h)</a:t>
            </a:r>
            <a:r>
              <a:rPr lang="en-IN" sz="1200" b="1" dirty="0">
                <a:latin typeface="Times New Roman" panose="02020603050405020304"/>
                <a:ea typeface="Times New Roman" panose="02020603050405020304"/>
              </a:rPr>
              <a:t>	     </a:t>
            </a:r>
            <a:endParaRPr lang="en-US" sz="1200" dirty="0"/>
          </a:p>
          <a:p>
            <a:pPr algn="just">
              <a:buNone/>
            </a:pPr>
            <a:r>
              <a:rPr lang="en-IN" sz="1250" b="1" dirty="0">
                <a:latin typeface="Times New Roman" panose="02020603050405020304"/>
                <a:ea typeface="Times New Roman" panose="02020603050405020304"/>
              </a:rPr>
              <a:t>Approximation algorithms: </a:t>
            </a:r>
            <a:r>
              <a:rPr lang="en-IN" sz="1250" dirty="0">
                <a:latin typeface="Times New Roman" panose="02020603050405020304"/>
              </a:rPr>
              <a:t>Need of approximation algorithms: Introduction to P, NP, NP-Hard and NP-Complete Greedy Approach, Dynamic Approach, Knapsack, Huffman Coding, TSP, All pair shortest path, Longest Common Subsequence Problem, Matrix Chain Multiplication. 	                                                                                 </a:t>
            </a:r>
            <a:r>
              <a:rPr lang="en-US" sz="1250" dirty="0">
                <a:latin typeface="Times New Roman" panose="02020603050405020304"/>
              </a:rPr>
              <a:t>[7]</a:t>
            </a:r>
            <a:endParaRPr lang="en-US" sz="1250" dirty="0">
              <a:latin typeface="Times New Roman" panose="02020603050405020304"/>
            </a:endParaRPr>
          </a:p>
          <a:p>
            <a:pPr algn="just">
              <a:buNone/>
            </a:pPr>
            <a:endParaRPr lang="en-US" sz="1250" b="1" dirty="0">
              <a:latin typeface="Times New Roman" panose="02020603050405020304"/>
            </a:endParaRPr>
          </a:p>
          <a:p>
            <a:pPr algn="just">
              <a:buNone/>
            </a:pPr>
            <a:r>
              <a:rPr lang="en-US" sz="1250" b="1" dirty="0">
                <a:latin typeface="Times New Roman" panose="02020603050405020304"/>
              </a:rPr>
              <a:t>Randomized algorithms: </a:t>
            </a:r>
            <a:r>
              <a:rPr lang="en-US" sz="1250" dirty="0">
                <a:latin typeface="Times New Roman" panose="02020603050405020304"/>
              </a:rPr>
              <a:t>Introduction, type of randomized algorithms, Quick sort, min cut                                                 [4]</a:t>
            </a:r>
            <a:endParaRPr lang="en-US" sz="1250" dirty="0">
              <a:latin typeface="Times New Roman" panose="02020603050405020304"/>
            </a:endParaRPr>
          </a:p>
          <a:p>
            <a:pPr algn="just">
              <a:buNone/>
            </a:pPr>
            <a:endParaRPr lang="en-US" sz="1250" dirty="0">
              <a:latin typeface="Times New Roman" panose="02020603050405020304"/>
            </a:endParaRPr>
          </a:p>
          <a:p>
            <a:pPr algn="just">
              <a:buNone/>
            </a:pPr>
            <a:r>
              <a:rPr lang="en-IN" sz="1250" b="1" dirty="0">
                <a:latin typeface="Times New Roman" panose="02020603050405020304"/>
                <a:ea typeface="Times New Roman" panose="02020603050405020304"/>
              </a:rPr>
              <a:t>Online Algorithms: </a:t>
            </a:r>
            <a:r>
              <a:rPr lang="en-IN" sz="1250" dirty="0">
                <a:latin typeface="Times New Roman" panose="02020603050405020304"/>
                <a:ea typeface="Times New Roman" panose="02020603050405020304"/>
              </a:rPr>
              <a:t>Introduction,</a:t>
            </a:r>
            <a:r>
              <a:rPr lang="en-IN" sz="1250" b="1" dirty="0">
                <a:latin typeface="Times New Roman" panose="02020603050405020304"/>
                <a:ea typeface="Times New Roman" panose="02020603050405020304"/>
              </a:rPr>
              <a:t> </a:t>
            </a:r>
            <a:r>
              <a:rPr lang="en-IN" sz="1250" dirty="0">
                <a:latin typeface="Times New Roman" panose="02020603050405020304"/>
                <a:ea typeface="Times New Roman" panose="02020603050405020304"/>
              </a:rPr>
              <a:t>Online Paging Problem, k-server Problem.</a:t>
            </a:r>
            <a:r>
              <a:rPr lang="en-IN" sz="1250" dirty="0">
                <a:solidFill>
                  <a:srgbClr val="000000"/>
                </a:solidFill>
                <a:latin typeface="Times New Roman" panose="02020603050405020304"/>
                <a:ea typeface="Times New Roman" panose="02020603050405020304"/>
              </a:rPr>
              <a:t> </a:t>
            </a:r>
            <a:r>
              <a:rPr lang="en-IN" sz="1250" dirty="0"/>
              <a:t>Data compression: Huffman’s coding, BWT, LZW</a:t>
            </a:r>
            <a:r>
              <a:rPr lang="en-IN" sz="1250" dirty="0">
                <a:solidFill>
                  <a:srgbClr val="000000"/>
                </a:solidFill>
                <a:latin typeface="Times New Roman" panose="02020603050405020304"/>
              </a:rPr>
              <a:t>                                                                                                                                                                                  </a:t>
            </a:r>
            <a:r>
              <a:rPr lang="en-US" sz="1250" dirty="0">
                <a:solidFill>
                  <a:srgbClr val="000000"/>
                </a:solidFill>
                <a:latin typeface="Times New Roman" panose="02020603050405020304"/>
                <a:ea typeface="Times New Roman" panose="02020603050405020304"/>
              </a:rPr>
              <a:t> [4]</a:t>
            </a:r>
            <a:r>
              <a:rPr lang="en-US" sz="1250" dirty="0">
                <a:latin typeface="Times New Roman" panose="02020603050405020304"/>
                <a:ea typeface="Times New Roman" panose="02020603050405020304"/>
              </a:rPr>
              <a:t> </a:t>
            </a:r>
            <a:endParaRPr lang="en-US" sz="1250" dirty="0"/>
          </a:p>
          <a:p>
            <a:pPr eaLnBrk="1" hangingPunct="1">
              <a:buFont typeface="Arial" panose="020B0604020202020204" pitchFamily="34" charset="0"/>
              <a:buNone/>
              <a:defRPr/>
            </a:pPr>
            <a:endParaRPr lang="en-US" sz="1575" b="1" dirty="0">
              <a:latin typeface="Times New Roman" panose="02020603050405020304" pitchFamily="18" charset="0"/>
              <a:cs typeface="Times New Roman" panose="02020603050405020304" pitchFamily="18" charset="0"/>
            </a:endParaRPr>
          </a:p>
          <a:p>
            <a:r>
              <a:rPr lang="en-US" sz="1350" b="1" dirty="0"/>
              <a:t>Recommended Books:</a:t>
            </a:r>
            <a:endParaRPr lang="en-US" sz="1350" dirty="0"/>
          </a:p>
          <a:p>
            <a:r>
              <a:rPr lang="en-US" sz="1350" dirty="0"/>
              <a:t>1. </a:t>
            </a:r>
            <a:r>
              <a:rPr lang="en-US" sz="1350" dirty="0" err="1"/>
              <a:t>Cormen</a:t>
            </a:r>
            <a:r>
              <a:rPr lang="en-US" sz="1350" dirty="0"/>
              <a:t>, </a:t>
            </a:r>
            <a:r>
              <a:rPr lang="en-US" sz="1350" dirty="0" err="1"/>
              <a:t>Leiserson</a:t>
            </a:r>
            <a:r>
              <a:rPr lang="en-US" sz="1350" dirty="0"/>
              <a:t>, </a:t>
            </a:r>
            <a:r>
              <a:rPr lang="en-US" sz="1350" dirty="0" err="1"/>
              <a:t>Rivest</a:t>
            </a:r>
            <a:r>
              <a:rPr lang="en-US" sz="1350" dirty="0"/>
              <a:t>, Stein, “</a:t>
            </a:r>
            <a:r>
              <a:rPr lang="en-US" sz="1350" i="1" dirty="0"/>
              <a:t>Introduction to Algorithms</a:t>
            </a:r>
            <a:r>
              <a:rPr lang="en-US" sz="1350" dirty="0"/>
              <a:t>”, Prentice Hall of India, 3</a:t>
            </a:r>
            <a:r>
              <a:rPr lang="en-US" sz="1350" baseline="30000" dirty="0"/>
              <a:t>rd</a:t>
            </a:r>
            <a:r>
              <a:rPr lang="en-US" sz="1350" dirty="0"/>
              <a:t> edition 2012. </a:t>
            </a:r>
            <a:endParaRPr lang="en-US" sz="1350" dirty="0"/>
          </a:p>
          <a:p>
            <a:r>
              <a:rPr lang="en-US" sz="1350" dirty="0"/>
              <a:t>2. Horowitz, </a:t>
            </a:r>
            <a:r>
              <a:rPr lang="en-US" sz="1350" dirty="0" err="1"/>
              <a:t>Sahni</a:t>
            </a:r>
            <a:r>
              <a:rPr lang="en-US" sz="1350" dirty="0"/>
              <a:t> and </a:t>
            </a:r>
            <a:r>
              <a:rPr lang="en-US" sz="1350" dirty="0" err="1"/>
              <a:t>Rajasekaran</a:t>
            </a:r>
            <a:r>
              <a:rPr lang="en-US" sz="1350" dirty="0"/>
              <a:t>, “</a:t>
            </a:r>
            <a:r>
              <a:rPr lang="en-US" sz="1350" i="1" dirty="0"/>
              <a:t>Fundamental of Computer, Algorithms”</a:t>
            </a:r>
            <a:r>
              <a:rPr lang="en-US" sz="1350" dirty="0"/>
              <a:t>, University Press (India), 2</a:t>
            </a:r>
            <a:r>
              <a:rPr lang="en-US" sz="1350" baseline="30000" dirty="0"/>
              <a:t>nd</a:t>
            </a:r>
            <a:r>
              <a:rPr lang="en-US" sz="1350" dirty="0"/>
              <a:t> edition.</a:t>
            </a:r>
            <a:endParaRPr lang="en-US" sz="1350" dirty="0"/>
          </a:p>
          <a:p>
            <a:r>
              <a:rPr lang="en-US" sz="1350" dirty="0"/>
              <a:t>3. </a:t>
            </a:r>
            <a:r>
              <a:rPr lang="en-US" sz="1350" dirty="0" err="1"/>
              <a:t>Aho</a:t>
            </a:r>
            <a:r>
              <a:rPr lang="en-US" sz="1350" dirty="0"/>
              <a:t>, </a:t>
            </a:r>
            <a:r>
              <a:rPr lang="en-US" sz="1350" dirty="0" err="1"/>
              <a:t>Haperoft</a:t>
            </a:r>
            <a:r>
              <a:rPr lang="en-US" sz="1350" dirty="0"/>
              <a:t> and </a:t>
            </a:r>
            <a:r>
              <a:rPr lang="en-US" sz="1350" dirty="0" err="1"/>
              <a:t>Ullman</a:t>
            </a:r>
            <a:r>
              <a:rPr lang="en-US" sz="1350" dirty="0"/>
              <a:t>, “</a:t>
            </a:r>
            <a:r>
              <a:rPr lang="en-US" sz="1350" i="1" dirty="0"/>
              <a:t>The Design and analysis of Computer Algorithms</a:t>
            </a:r>
            <a:r>
              <a:rPr lang="en-US" sz="1350" dirty="0"/>
              <a:t>”, Pearson Education India.</a:t>
            </a:r>
            <a:endParaRPr lang="en-US" sz="1350" dirty="0"/>
          </a:p>
          <a:p>
            <a:pPr algn="just" eaLnBrk="1" hangingPunct="1">
              <a:buFont typeface="Arial" panose="020B0604020202020204" pitchFamily="34" charset="0"/>
              <a:buNone/>
              <a:defRPr/>
            </a:pPr>
            <a:endParaRPr lang="en-US" sz="1350" dirty="0"/>
          </a:p>
          <a:p>
            <a:pPr algn="just" eaLnBrk="1" hangingPunct="1">
              <a:buFont typeface="Arial" panose="020B0604020202020204" pitchFamily="34" charset="0"/>
              <a:buNone/>
              <a:defRPr/>
            </a:pPr>
            <a:endParaRPr lang="en-US" sz="135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fld id="{88390786-F88B-40EB-B365-500B2C1170FF}" type="slidenum">
              <a:rPr lang="en-US" smtClean="0"/>
            </a:fld>
            <a:endParaRPr lang="en-US"/>
          </a:p>
        </p:txBody>
      </p:sp>
      <p:sp>
        <p:nvSpPr>
          <p:cNvPr id="5" name="Rectangle 4"/>
          <p:cNvSpPr/>
          <p:nvPr/>
        </p:nvSpPr>
        <p:spPr>
          <a:xfrm>
            <a:off x="628650" y="1457325"/>
            <a:ext cx="8124825" cy="437673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133" y="665687"/>
            <a:ext cx="7886700" cy="605118"/>
          </a:xfrm>
        </p:spPr>
        <p:txBody>
          <a:bodyPr>
            <a:normAutofit fontScale="90000"/>
          </a:bodyPr>
          <a:lstStyle/>
          <a:p>
            <a:r>
              <a:rPr lang="en-US" dirty="0" err="1"/>
              <a:t>calloc</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46082" name="Picture 2"/>
          <p:cNvPicPr>
            <a:picLocks noChangeAspect="1" noChangeArrowheads="1"/>
          </p:cNvPicPr>
          <p:nvPr/>
        </p:nvPicPr>
        <p:blipFill>
          <a:blip r:embed="rId1"/>
          <a:srcRect/>
          <a:stretch>
            <a:fillRect/>
          </a:stretch>
        </p:blipFill>
        <p:spPr bwMode="auto">
          <a:xfrm>
            <a:off x="514350" y="1482538"/>
            <a:ext cx="8390965" cy="4450346"/>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1"/>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dirty="0" err="1"/>
              <a:t>Realloc</a:t>
            </a:r>
            <a:r>
              <a:rPr lang="en-US" dirty="0"/>
              <a:t>()</a:t>
            </a:r>
            <a:endParaRPr dirty="0"/>
          </a:p>
        </p:txBody>
      </p:sp>
      <p:sp>
        <p:nvSpPr>
          <p:cNvPr id="477" name="Google Shape;477;p41"/>
          <p:cNvSpPr txBox="1">
            <a:spLocks noGrp="1"/>
          </p:cNvSpPr>
          <p:nvPr>
            <p:ph type="body" idx="1"/>
          </p:nvPr>
        </p:nvSpPr>
        <p:spPr>
          <a:xfrm>
            <a:off x="628650" y="2226469"/>
            <a:ext cx="3886200" cy="3263504"/>
          </a:xfrm>
          <a:prstGeom prst="rect">
            <a:avLst/>
          </a:prstGeom>
          <a:noFill/>
          <a:ln>
            <a:noFill/>
          </a:ln>
        </p:spPr>
        <p:txBody>
          <a:bodyPr spcFirstLastPara="1" wrap="square" lIns="68569" tIns="34275" rIns="68569" bIns="34275" anchor="t" anchorCtr="0">
            <a:normAutofit fontScale="77500" lnSpcReduction="20000"/>
          </a:bodyPr>
          <a:lstStyle/>
          <a:p>
            <a:pPr marL="171450" indent="-171450">
              <a:spcBef>
                <a:spcPts val="0"/>
              </a:spcBef>
              <a:buSzPts val="2800"/>
            </a:pPr>
            <a:r>
              <a:rPr lang="en-US" dirty="0"/>
              <a:t>C </a:t>
            </a:r>
            <a:r>
              <a:rPr lang="en-US" dirty="0" err="1"/>
              <a:t>realloc</a:t>
            </a:r>
            <a:r>
              <a:rPr lang="en-US" dirty="0"/>
              <a:t>() method</a:t>
            </a:r>
            <a:endParaRPr dirty="0"/>
          </a:p>
          <a:p>
            <a:pPr marL="171450" indent="-171450">
              <a:buSzPts val="2800"/>
            </a:pPr>
            <a:r>
              <a:rPr lang="en-US" dirty="0"/>
              <a:t>“</a:t>
            </a:r>
            <a:r>
              <a:rPr lang="en-US" dirty="0" err="1"/>
              <a:t>realloc</a:t>
            </a:r>
            <a:r>
              <a:rPr lang="en-US" dirty="0"/>
              <a:t>” or “re-allocation” method in C is used to dynamically change the memory allocation of a previously allocated memory. In other words, if the memory previously allocated with the help of </a:t>
            </a:r>
            <a:r>
              <a:rPr lang="en-US" dirty="0" err="1"/>
              <a:t>malloc</a:t>
            </a:r>
            <a:r>
              <a:rPr lang="en-US" dirty="0"/>
              <a:t> or </a:t>
            </a:r>
            <a:r>
              <a:rPr lang="en-US" dirty="0" err="1"/>
              <a:t>calloc</a:t>
            </a:r>
            <a:r>
              <a:rPr lang="en-US" dirty="0"/>
              <a:t> is insufficient, </a:t>
            </a:r>
            <a:r>
              <a:rPr lang="en-US" dirty="0" err="1"/>
              <a:t>realloc</a:t>
            </a:r>
            <a:r>
              <a:rPr lang="en-US" dirty="0"/>
              <a:t> can be used to dynamically re-allocate memory.</a:t>
            </a:r>
            <a:endParaRPr dirty="0"/>
          </a:p>
          <a:p>
            <a:pPr marL="171450" indent="-38100">
              <a:buSzPts val="2800"/>
              <a:buNone/>
            </a:pPr>
            <a:endParaRPr dirty="0"/>
          </a:p>
        </p:txBody>
      </p:sp>
      <p:sp>
        <p:nvSpPr>
          <p:cNvPr id="478" name="Google Shape;478;p41"/>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pic>
        <p:nvPicPr>
          <p:cNvPr id="479" name="Google Shape;479;p41"/>
          <p:cNvPicPr preferRelativeResize="0">
            <a:picLocks noGrp="1"/>
          </p:cNvPicPr>
          <p:nvPr>
            <p:ph type="body" idx="2"/>
          </p:nvPr>
        </p:nvPicPr>
        <p:blipFill rotWithShape="1">
          <a:blip r:embed="rId1"/>
          <a:srcRect l="22059" t="12699" r="29963" b="16678"/>
          <a:stretch>
            <a:fillRect/>
          </a:stretch>
        </p:blipFill>
        <p:spPr>
          <a:xfrm>
            <a:off x="4462650" y="1971675"/>
            <a:ext cx="4142025" cy="3439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57284"/>
            <a:ext cx="7886700" cy="605118"/>
          </a:xfrm>
        </p:spPr>
        <p:txBody>
          <a:bodyPr>
            <a:normAutofit fontScale="90000"/>
          </a:bodyPr>
          <a:lstStyle/>
          <a:p>
            <a:r>
              <a:rPr lang="en-US" dirty="0" err="1"/>
              <a:t>realloc</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47106" name="Picture 2"/>
          <p:cNvPicPr>
            <a:picLocks noChangeAspect="1" noChangeArrowheads="1"/>
          </p:cNvPicPr>
          <p:nvPr/>
        </p:nvPicPr>
        <p:blipFill>
          <a:blip r:embed="rId1"/>
          <a:srcRect/>
          <a:stretch>
            <a:fillRect/>
          </a:stretch>
        </p:blipFill>
        <p:spPr bwMode="auto">
          <a:xfrm>
            <a:off x="504265" y="1472454"/>
            <a:ext cx="8330453" cy="4463792"/>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txBox="1">
            <a:spLocks noGrp="1"/>
          </p:cNvSpPr>
          <p:nvPr>
            <p:ph type="title"/>
          </p:nvPr>
        </p:nvSpPr>
        <p:spPr>
          <a:xfrm>
            <a:off x="628650" y="113109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a:t>Free()</a:t>
            </a:r>
            <a:endParaRPr lang="en-US"/>
          </a:p>
        </p:txBody>
      </p:sp>
      <p:sp>
        <p:nvSpPr>
          <p:cNvPr id="453" name="Google Shape;453;p38"/>
          <p:cNvSpPr txBox="1">
            <a:spLocks noGrp="1"/>
          </p:cNvSpPr>
          <p:nvPr>
            <p:ph type="body" idx="1"/>
          </p:nvPr>
        </p:nvSpPr>
        <p:spPr>
          <a:xfrm>
            <a:off x="628650" y="2226469"/>
            <a:ext cx="3886200" cy="3263504"/>
          </a:xfrm>
          <a:prstGeom prst="rect">
            <a:avLst/>
          </a:prstGeom>
          <a:noFill/>
          <a:ln>
            <a:noFill/>
          </a:ln>
        </p:spPr>
        <p:txBody>
          <a:bodyPr spcFirstLastPara="1" wrap="square" lIns="68569" tIns="34275" rIns="68569" bIns="34275" anchor="t" anchorCtr="0">
            <a:normAutofit fontScale="77500" lnSpcReduction="20000"/>
          </a:bodyPr>
          <a:lstStyle/>
          <a:p>
            <a:pPr marL="171450" indent="-171450">
              <a:spcBef>
                <a:spcPts val="0"/>
              </a:spcBef>
              <a:buSzPts val="2800"/>
            </a:pPr>
            <a:r>
              <a:rPr lang="en-US" dirty="0"/>
              <a:t>C free() method</a:t>
            </a:r>
            <a:endParaRPr dirty="0"/>
          </a:p>
          <a:p>
            <a:pPr marL="171450" indent="-171450">
              <a:buSzPts val="2800"/>
              <a:buNone/>
            </a:pPr>
            <a:r>
              <a:rPr lang="en-US" dirty="0"/>
              <a:t> “free” method in C is used to dynamically de-allocate the memory. The memory allocated using functions </a:t>
            </a:r>
            <a:r>
              <a:rPr lang="en-US" dirty="0" err="1"/>
              <a:t>malloc</a:t>
            </a:r>
            <a:r>
              <a:rPr lang="en-US" dirty="0"/>
              <a:t>() and </a:t>
            </a:r>
            <a:r>
              <a:rPr lang="en-US" dirty="0" err="1"/>
              <a:t>calloc</a:t>
            </a:r>
            <a:r>
              <a:rPr lang="en-US" dirty="0"/>
              <a:t>() is not de-allocated on their own. Hence the free() method is used, whenever the dynamic memory allocation takes place. It helps to reduce wastage of memory by freeing it.</a:t>
            </a:r>
            <a:endParaRPr dirty="0"/>
          </a:p>
          <a:p>
            <a:pPr marL="171450" indent="-38100">
              <a:buSzPts val="2800"/>
              <a:buNone/>
            </a:pPr>
            <a:endParaRPr dirty="0"/>
          </a:p>
        </p:txBody>
      </p:sp>
      <p:sp>
        <p:nvSpPr>
          <p:cNvPr id="454" name="Google Shape;454;p38"/>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pic>
        <p:nvPicPr>
          <p:cNvPr id="455" name="Google Shape;455;p38"/>
          <p:cNvPicPr preferRelativeResize="0">
            <a:picLocks noGrp="1"/>
          </p:cNvPicPr>
          <p:nvPr>
            <p:ph type="body" idx="2"/>
          </p:nvPr>
        </p:nvPicPr>
        <p:blipFill rotWithShape="1">
          <a:blip r:embed="rId1"/>
          <a:srcRect l="22334" t="22018" r="29136" b="17659"/>
          <a:stretch>
            <a:fillRect/>
          </a:stretch>
        </p:blipFill>
        <p:spPr>
          <a:xfrm>
            <a:off x="4597003" y="2134905"/>
            <a:ext cx="3996929" cy="34265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9"/>
          <p:cNvSpPr txBox="1">
            <a:spLocks noGrp="1"/>
          </p:cNvSpPr>
          <p:nvPr>
            <p:ph type="title"/>
          </p:nvPr>
        </p:nvSpPr>
        <p:spPr>
          <a:xfrm>
            <a:off x="1143000" y="838200"/>
            <a:ext cx="7886700" cy="623747"/>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4400"/>
            </a:pPr>
            <a:r>
              <a:rPr lang="en-US" dirty="0"/>
              <a:t>Difference</a:t>
            </a:r>
            <a:endParaRPr dirty="0"/>
          </a:p>
        </p:txBody>
      </p:sp>
      <p:sp>
        <p:nvSpPr>
          <p:cNvPr id="461" name="Google Shape;46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Times New Roman" panose="02020603050405020304"/>
                <a:ea typeface="Times New Roman" panose="02020603050405020304"/>
                <a:cs typeface="Times New Roman" panose="02020603050405020304"/>
                <a:sym typeface="Times New Roman" panose="02020603050405020304"/>
              </a:defRPr>
            </a:lvl9pPr>
          </a:lstStyle>
          <a:p>
            <a:pPr algn="r">
              <a:buSzPts val="1200"/>
            </a:pPr>
            <a:fld id="{00000000-1234-1234-1234-123412341234}" type="slidenum">
              <a:rPr lang="en-US" smtClean="0"/>
            </a:fld>
            <a:endParaRPr lang="en-US" smtClean="0"/>
          </a:p>
        </p:txBody>
      </p:sp>
      <p:graphicFrame>
        <p:nvGraphicFramePr>
          <p:cNvPr id="2" name="Table 1"/>
          <p:cNvGraphicFramePr>
            <a:graphicFrameLocks noGrp="1"/>
          </p:cNvGraphicFramePr>
          <p:nvPr/>
        </p:nvGraphicFramePr>
        <p:xfrm>
          <a:off x="569540" y="1674156"/>
          <a:ext cx="7720572" cy="3913100"/>
        </p:xfrm>
        <a:graphic>
          <a:graphicData uri="http://schemas.openxmlformats.org/drawingml/2006/table">
            <a:tbl>
              <a:tblPr/>
              <a:tblGrid>
                <a:gridCol w="3860286"/>
                <a:gridCol w="3860286"/>
              </a:tblGrid>
              <a:tr h="331619">
                <a:tc>
                  <a:txBody>
                    <a:bodyPr/>
                    <a:lstStyle/>
                    <a:p>
                      <a:r>
                        <a:rPr lang="en-US" sz="1500" b="1" dirty="0" err="1">
                          <a:effectLst/>
                        </a:rPr>
                        <a:t>malloc</a:t>
                      </a:r>
                      <a:r>
                        <a:rPr lang="en-US" sz="1500" b="1" dirty="0">
                          <a:effectLst/>
                        </a:rPr>
                        <a:t>()</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500" b="1">
                          <a:effectLst/>
                        </a:rPr>
                        <a:t>calloc()</a:t>
                      </a:r>
                      <a:endParaRPr lang="en-US" sz="150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r>
              <a:tr h="563751">
                <a:tc>
                  <a:txBody>
                    <a:bodyPr/>
                    <a:lstStyle/>
                    <a:p>
                      <a:pPr marL="285750" indent="-285750">
                        <a:buFont typeface="Arial" panose="020B0604020202020204" pitchFamily="34" charset="0"/>
                        <a:buChar char="•"/>
                      </a:pPr>
                      <a:r>
                        <a:rPr lang="en-US" sz="1500" dirty="0" err="1">
                          <a:effectLst/>
                        </a:rPr>
                        <a:t>Malloc</a:t>
                      </a:r>
                      <a:r>
                        <a:rPr lang="en-US" sz="1500" dirty="0">
                          <a:effectLst/>
                        </a:rPr>
                        <a:t>() function will create a single block of memory of size specified by the user.</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en-US" sz="1500" dirty="0" err="1">
                          <a:effectLst/>
                        </a:rPr>
                        <a:t>Calloc</a:t>
                      </a:r>
                      <a:r>
                        <a:rPr lang="en-US" sz="1500" dirty="0">
                          <a:effectLst/>
                        </a:rPr>
                        <a:t>() function can assign multiple blocks of memory for a variable.</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563751">
                <a:tc>
                  <a:txBody>
                    <a:bodyPr/>
                    <a:lstStyle/>
                    <a:p>
                      <a:pPr marL="285750" indent="-285750">
                        <a:buFont typeface="Arial" panose="020B0604020202020204" pitchFamily="34" charset="0"/>
                        <a:buChar char="•"/>
                      </a:pPr>
                      <a:r>
                        <a:rPr lang="en-US" sz="1500" dirty="0" err="1">
                          <a:effectLst/>
                        </a:rPr>
                        <a:t>Malloc</a:t>
                      </a:r>
                      <a:r>
                        <a:rPr lang="en-US" sz="1500" dirty="0">
                          <a:effectLst/>
                        </a:rPr>
                        <a:t> function contains garbage value.</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pPr marL="285750" indent="-285750">
                        <a:buFont typeface="Arial" panose="020B0604020202020204" pitchFamily="34" charset="0"/>
                        <a:buChar char="•"/>
                      </a:pPr>
                      <a:r>
                        <a:rPr lang="en-US" sz="1500" dirty="0">
                          <a:effectLst/>
                        </a:rPr>
                        <a:t>The memory block allocated by a </a:t>
                      </a:r>
                      <a:r>
                        <a:rPr lang="en-US" sz="1500" dirty="0" err="1">
                          <a:effectLst/>
                        </a:rPr>
                        <a:t>calloc</a:t>
                      </a:r>
                      <a:r>
                        <a:rPr lang="en-US" sz="1500" dirty="0">
                          <a:effectLst/>
                        </a:rPr>
                        <a:t> function is always initialized to zero.</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r>
              <a:tr h="331619">
                <a:tc>
                  <a:txBody>
                    <a:bodyPr/>
                    <a:lstStyle/>
                    <a:p>
                      <a:pPr marL="285750" indent="-285750">
                        <a:buFont typeface="Arial" panose="020B0604020202020204" pitchFamily="34" charset="0"/>
                        <a:buChar char="•"/>
                      </a:pPr>
                      <a:r>
                        <a:rPr lang="en-US" sz="1500" dirty="0">
                          <a:effectLst/>
                        </a:rPr>
                        <a:t>Number of argument is 1.</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en-US" sz="1500" dirty="0">
                          <a:effectLst/>
                        </a:rPr>
                        <a:t>Number of arguments are 2.</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31619">
                <a:tc>
                  <a:txBody>
                    <a:bodyPr/>
                    <a:lstStyle/>
                    <a:p>
                      <a:pPr marL="285750" indent="-285750">
                        <a:buFont typeface="Arial" panose="020B0604020202020204" pitchFamily="34" charset="0"/>
                        <a:buChar char="•"/>
                      </a:pPr>
                      <a:r>
                        <a:rPr lang="en-US" sz="1500" dirty="0" err="1">
                          <a:effectLst/>
                        </a:rPr>
                        <a:t>Calloc</a:t>
                      </a:r>
                      <a:r>
                        <a:rPr lang="en-US" sz="1500" dirty="0">
                          <a:effectLst/>
                        </a:rPr>
                        <a:t> is slower than </a:t>
                      </a:r>
                      <a:r>
                        <a:rPr lang="en-US" sz="1500" dirty="0" err="1">
                          <a:effectLst/>
                        </a:rPr>
                        <a:t>malloc</a:t>
                      </a:r>
                      <a:r>
                        <a:rPr lang="en-US" sz="1500" dirty="0">
                          <a:effectLst/>
                        </a:rPr>
                        <a:t>.</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pPr marL="285750" indent="-285750">
                        <a:buFont typeface="Arial" panose="020B0604020202020204" pitchFamily="34" charset="0"/>
                        <a:buChar char="•"/>
                      </a:pPr>
                      <a:r>
                        <a:rPr lang="en-US" sz="1500" dirty="0" err="1">
                          <a:effectLst/>
                        </a:rPr>
                        <a:t>Malloc</a:t>
                      </a:r>
                      <a:r>
                        <a:rPr lang="en-US" sz="1500" dirty="0">
                          <a:effectLst/>
                        </a:rPr>
                        <a:t> is faster than </a:t>
                      </a:r>
                      <a:r>
                        <a:rPr lang="en-US" sz="1500" dirty="0" err="1">
                          <a:effectLst/>
                        </a:rPr>
                        <a:t>calloc</a:t>
                      </a:r>
                      <a:r>
                        <a:rPr lang="en-US" sz="1500" dirty="0">
                          <a:effectLst/>
                        </a:rPr>
                        <a:t>.</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r>
              <a:tr h="331619">
                <a:tc>
                  <a:txBody>
                    <a:bodyPr/>
                    <a:lstStyle/>
                    <a:p>
                      <a:pPr marL="285750" indent="-285750">
                        <a:buFont typeface="Arial" panose="020B0604020202020204" pitchFamily="34" charset="0"/>
                        <a:buChar char="•"/>
                      </a:pPr>
                      <a:r>
                        <a:rPr lang="en-US" sz="1500" dirty="0">
                          <a:effectLst/>
                        </a:rPr>
                        <a:t>It is not secure as compare to </a:t>
                      </a:r>
                      <a:r>
                        <a:rPr lang="en-US" sz="1500" dirty="0" err="1">
                          <a:effectLst/>
                        </a:rPr>
                        <a:t>calloc</a:t>
                      </a:r>
                      <a:r>
                        <a:rPr lang="en-US" sz="1500" dirty="0">
                          <a:effectLst/>
                        </a:rPr>
                        <a:t>.</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en-US" sz="1500" dirty="0">
                          <a:effectLst/>
                        </a:rPr>
                        <a:t>It is secure to use compared to </a:t>
                      </a:r>
                      <a:r>
                        <a:rPr lang="en-US" sz="1500" dirty="0" err="1">
                          <a:effectLst/>
                        </a:rPr>
                        <a:t>malloc</a:t>
                      </a:r>
                      <a:r>
                        <a:rPr lang="en-US" sz="1500" dirty="0">
                          <a:effectLst/>
                        </a:rPr>
                        <a:t>.</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31619">
                <a:tc>
                  <a:txBody>
                    <a:bodyPr/>
                    <a:lstStyle/>
                    <a:p>
                      <a:pPr marL="285750" indent="-285750">
                        <a:buFont typeface="Arial" panose="020B0604020202020204" pitchFamily="34" charset="0"/>
                        <a:buChar char="•"/>
                      </a:pPr>
                      <a:r>
                        <a:rPr lang="en-US" sz="1500" dirty="0">
                          <a:effectLst/>
                        </a:rPr>
                        <a:t>Time efficiency is higher than </a:t>
                      </a:r>
                      <a:r>
                        <a:rPr lang="en-US" sz="1500" dirty="0" err="1">
                          <a:effectLst/>
                        </a:rPr>
                        <a:t>calloc</a:t>
                      </a:r>
                      <a:r>
                        <a:rPr lang="en-US" sz="1500" dirty="0">
                          <a:effectLst/>
                        </a:rPr>
                        <a:t>().</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pPr marL="285750" indent="-285750">
                        <a:buFont typeface="Arial" panose="020B0604020202020204" pitchFamily="34" charset="0"/>
                        <a:buChar char="•"/>
                      </a:pPr>
                      <a:r>
                        <a:rPr lang="en-US" sz="1500" dirty="0">
                          <a:effectLst/>
                        </a:rPr>
                        <a:t>Time efficiency is lower than </a:t>
                      </a:r>
                      <a:r>
                        <a:rPr lang="en-US" sz="1500" dirty="0" err="1">
                          <a:effectLst/>
                        </a:rPr>
                        <a:t>malloc</a:t>
                      </a:r>
                      <a:r>
                        <a:rPr lang="en-US" sz="1500" dirty="0">
                          <a:effectLst/>
                        </a:rPr>
                        <a:t>().</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r>
              <a:tr h="795884">
                <a:tc>
                  <a:txBody>
                    <a:bodyPr/>
                    <a:lstStyle/>
                    <a:p>
                      <a:pPr marL="285750" indent="-285750">
                        <a:buFont typeface="Arial" panose="020B0604020202020204" pitchFamily="34" charset="0"/>
                        <a:buChar char="•"/>
                      </a:pPr>
                      <a:r>
                        <a:rPr lang="en-US" sz="1500" dirty="0" err="1">
                          <a:effectLst/>
                        </a:rPr>
                        <a:t>Malloc</a:t>
                      </a:r>
                      <a:r>
                        <a:rPr lang="en-US" sz="1500" dirty="0">
                          <a:effectLst/>
                        </a:rPr>
                        <a:t>() function returns only starting address and does not make it zero.</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en-US" sz="1500" dirty="0">
                          <a:effectLst/>
                        </a:rPr>
                        <a:t>Before allocating the address, </a:t>
                      </a:r>
                      <a:r>
                        <a:rPr lang="en-US" sz="1500" dirty="0" err="1">
                          <a:effectLst/>
                        </a:rPr>
                        <a:t>Calloc</a:t>
                      </a:r>
                      <a:r>
                        <a:rPr lang="en-US" sz="1500" dirty="0">
                          <a:effectLst/>
                        </a:rPr>
                        <a:t>() function returns the starting address and make it zero.</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331619">
                <a:tc>
                  <a:txBody>
                    <a:bodyPr/>
                    <a:lstStyle/>
                    <a:p>
                      <a:pPr marL="285750" indent="-285750">
                        <a:buFont typeface="Arial" panose="020B0604020202020204" pitchFamily="34" charset="0"/>
                        <a:buChar char="•"/>
                      </a:pPr>
                      <a:r>
                        <a:rPr lang="en-US" sz="1500" dirty="0">
                          <a:effectLst/>
                        </a:rPr>
                        <a:t>It does not perform initialization of memory.</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pPr marL="285750" indent="-285750">
                        <a:buFont typeface="Arial" panose="020B0604020202020204" pitchFamily="34" charset="0"/>
                        <a:buChar char="•"/>
                      </a:pPr>
                      <a:r>
                        <a:rPr lang="en-US" sz="1500" dirty="0">
                          <a:effectLst/>
                        </a:rPr>
                        <a:t>It performs memory initialization.</a:t>
                      </a:r>
                      <a:endParaRPr lang="en-US" sz="1500" dirty="0">
                        <a:effectLst/>
                      </a:endParaRPr>
                    </a:p>
                  </a:txBody>
                  <a:tcPr marL="68580" marR="68580" marT="34290" marB="34290"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885660"/>
            <a:ext cx="7886700" cy="643918"/>
          </a:xfrm>
        </p:spPr>
        <p:txBody>
          <a:bodyPr>
            <a:normAutofit fontScale="90000"/>
          </a:bodyPr>
          <a:lstStyle/>
          <a:p>
            <a:r>
              <a:rPr lang="en-US" dirty="0"/>
              <a:t>Void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62466" name="Picture 2"/>
          <p:cNvPicPr>
            <a:picLocks noChangeAspect="1" noChangeArrowheads="1"/>
          </p:cNvPicPr>
          <p:nvPr/>
        </p:nvPicPr>
        <p:blipFill>
          <a:blip r:embed="rId1"/>
          <a:srcRect/>
          <a:stretch>
            <a:fillRect/>
          </a:stretch>
        </p:blipFill>
        <p:spPr bwMode="auto">
          <a:xfrm>
            <a:off x="495651" y="1663863"/>
            <a:ext cx="8293894" cy="4236244"/>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375" y="785519"/>
            <a:ext cx="7886700" cy="643918"/>
          </a:xfrm>
        </p:spPr>
        <p:txBody>
          <a:bodyPr>
            <a:normAutofit fontScale="90000"/>
          </a:bodyPr>
          <a:lstStyle/>
          <a:p>
            <a:r>
              <a:rPr lang="en-US" dirty="0"/>
              <a:t>Void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33794" name="Picture 2"/>
          <p:cNvPicPr>
            <a:picLocks noChangeAspect="1" noChangeArrowheads="1"/>
          </p:cNvPicPr>
          <p:nvPr/>
        </p:nvPicPr>
        <p:blipFill>
          <a:blip r:embed="rId1"/>
          <a:srcRect/>
          <a:stretch>
            <a:fillRect/>
          </a:stretch>
        </p:blipFill>
        <p:spPr bwMode="auto">
          <a:xfrm>
            <a:off x="523385" y="1631085"/>
            <a:ext cx="8379619" cy="4321969"/>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900" y="789197"/>
            <a:ext cx="7886700" cy="643918"/>
          </a:xfrm>
        </p:spPr>
        <p:txBody>
          <a:bodyPr>
            <a:normAutofit fontScale="90000"/>
          </a:bodyPr>
          <a:lstStyle/>
          <a:p>
            <a:r>
              <a:rPr lang="en-US" dirty="0"/>
              <a:t>Void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32771" name="Picture 3"/>
          <p:cNvPicPr>
            <a:picLocks noChangeAspect="1" noChangeArrowheads="1"/>
          </p:cNvPicPr>
          <p:nvPr/>
        </p:nvPicPr>
        <p:blipFill>
          <a:blip r:embed="rId1"/>
          <a:srcRect/>
          <a:stretch>
            <a:fillRect/>
          </a:stretch>
        </p:blipFill>
        <p:spPr bwMode="auto">
          <a:xfrm>
            <a:off x="494810" y="1621000"/>
            <a:ext cx="8436769" cy="4057021"/>
          </a:xfrm>
          <a:prstGeom prst="rect">
            <a:avLst/>
          </a:prstGeom>
          <a:noFill/>
          <a:ln w="9525">
            <a:noFill/>
            <a:miter lim="800000"/>
            <a:headEnd/>
            <a:tailEnd/>
          </a:ln>
          <a:effectLst/>
        </p:spPr>
      </p:pic>
      <p:pic>
        <p:nvPicPr>
          <p:cNvPr id="32772" name="Picture 4"/>
          <p:cNvPicPr>
            <a:picLocks noChangeAspect="1" noChangeArrowheads="1"/>
          </p:cNvPicPr>
          <p:nvPr/>
        </p:nvPicPr>
        <p:blipFill>
          <a:blip r:embed="rId2"/>
          <a:srcRect/>
          <a:stretch>
            <a:fillRect/>
          </a:stretch>
        </p:blipFill>
        <p:spPr bwMode="auto">
          <a:xfrm>
            <a:off x="484725" y="5316211"/>
            <a:ext cx="8436769" cy="664369"/>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39507"/>
            <a:ext cx="7886700" cy="643918"/>
          </a:xfrm>
        </p:spPr>
        <p:txBody>
          <a:bodyPr>
            <a:normAutofit fontScale="90000"/>
          </a:bodyPr>
          <a:lstStyle/>
          <a:p>
            <a:r>
              <a:rPr lang="en-US" dirty="0"/>
              <a:t>Null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34818" name="Picture 2"/>
          <p:cNvPicPr>
            <a:picLocks noChangeAspect="1" noChangeArrowheads="1"/>
          </p:cNvPicPr>
          <p:nvPr/>
        </p:nvPicPr>
        <p:blipFill>
          <a:blip r:embed="rId1"/>
          <a:srcRect/>
          <a:stretch>
            <a:fillRect/>
          </a:stretch>
        </p:blipFill>
        <p:spPr bwMode="auto">
          <a:xfrm>
            <a:off x="484095" y="1593477"/>
            <a:ext cx="8454207" cy="4342769"/>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284" y="744129"/>
            <a:ext cx="7886700" cy="643918"/>
          </a:xfrm>
        </p:spPr>
        <p:txBody>
          <a:bodyPr>
            <a:normAutofit fontScale="90000"/>
          </a:bodyPr>
          <a:lstStyle/>
          <a:p>
            <a:r>
              <a:rPr lang="en-US" dirty="0"/>
              <a:t>Use of Null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35842" name="Picture 2"/>
          <p:cNvPicPr>
            <a:picLocks noChangeAspect="1" noChangeArrowheads="1"/>
          </p:cNvPicPr>
          <p:nvPr/>
        </p:nvPicPr>
        <p:blipFill>
          <a:blip r:embed="rId1"/>
          <a:srcRect/>
          <a:stretch>
            <a:fillRect/>
          </a:stretch>
        </p:blipFill>
        <p:spPr bwMode="auto">
          <a:xfrm>
            <a:off x="484095" y="1593477"/>
            <a:ext cx="8455889" cy="4352014"/>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90600" y="533400"/>
            <a:ext cx="7924800" cy="609600"/>
          </a:xfrm>
        </p:spPr>
        <p:txBody>
          <a:bodyPr/>
          <a:lstStyle/>
          <a:p>
            <a:pPr eaLnBrk="1" fontAlgn="auto" hangingPunct="1">
              <a:spcAft>
                <a:spcPts val="0"/>
              </a:spcAft>
              <a:defRPr/>
            </a:pPr>
            <a:r>
              <a:rPr lang="en-US" sz="3200" dirty="0">
                <a:solidFill>
                  <a:srgbClr val="FF0000"/>
                </a:solidFill>
                <a:latin typeface="Times New Roman" panose="02020603050405020304" pitchFamily="18" charset="0"/>
                <a:cs typeface="Times New Roman" panose="02020603050405020304" pitchFamily="18" charset="0"/>
              </a:rPr>
              <a:t>Data &amp; Information</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15365" name="Text Box 5"/>
          <p:cNvSpPr txBox="1">
            <a:spLocks noChangeArrowheads="1"/>
          </p:cNvSpPr>
          <p:nvPr/>
        </p:nvSpPr>
        <p:spPr bwMode="auto">
          <a:xfrm>
            <a:off x="609600" y="1600200"/>
            <a:ext cx="8077200" cy="5201424"/>
          </a:xfrm>
          <a:prstGeom prst="rect">
            <a:avLst/>
          </a:prstGeom>
          <a:noFill/>
          <a:ln w="9525">
            <a:noFill/>
            <a:miter lim="800000"/>
          </a:ln>
        </p:spPr>
        <p:txBody>
          <a:bodyPr wrap="square">
            <a:spAutoFit/>
          </a:bodyPr>
          <a:lstStyle/>
          <a:p>
            <a:pPr algn="just">
              <a:spcBef>
                <a:spcPct val="50000"/>
              </a:spcBef>
            </a:pPr>
            <a:r>
              <a:rPr lang="en-US" sz="2800" b="1" dirty="0">
                <a:latin typeface="Cambria" panose="02040503050406030204" pitchFamily="18" charset="0"/>
              </a:rPr>
              <a:t>Data -</a:t>
            </a:r>
            <a:r>
              <a:rPr lang="en-IN" sz="2800" b="1" dirty="0">
                <a:latin typeface="Cambria" panose="02040503050406030204" pitchFamily="18" charset="0"/>
              </a:rPr>
              <a:t> </a:t>
            </a:r>
            <a:r>
              <a:rPr lang="en-IN" sz="2800" dirty="0">
                <a:latin typeface="Cambria" panose="02040503050406030204" pitchFamily="18" charset="0"/>
              </a:rPr>
              <a:t>Data usually refers to raw data, or unprocessed data.</a:t>
            </a:r>
            <a:r>
              <a:rPr lang="en-US" sz="2800" dirty="0">
                <a:latin typeface="Cambria" panose="02040503050406030204" pitchFamily="18" charset="0"/>
              </a:rPr>
              <a:t> </a:t>
            </a:r>
            <a:r>
              <a:rPr lang="en-IN" sz="2800" dirty="0">
                <a:latin typeface="Cambria" panose="02040503050406030204" pitchFamily="18" charset="0"/>
              </a:rPr>
              <a:t>It is the basic form of data, data that hasn’t been analyzed or processed in any manner. </a:t>
            </a:r>
            <a:r>
              <a:rPr lang="en-IN" sz="2800" dirty="0" err="1">
                <a:latin typeface="Cambria" panose="02040503050406030204" pitchFamily="18" charset="0"/>
              </a:rPr>
              <a:t>Eg</a:t>
            </a:r>
            <a:r>
              <a:rPr lang="en-IN" sz="2800" dirty="0">
                <a:latin typeface="Cambria" panose="02040503050406030204" pitchFamily="18" charset="0"/>
              </a:rPr>
              <a:t>: 123, Ajay</a:t>
            </a:r>
            <a:endParaRPr lang="en-IN" sz="2800" dirty="0">
              <a:latin typeface="Cambria" panose="02040503050406030204" pitchFamily="18" charset="0"/>
            </a:endParaRPr>
          </a:p>
          <a:p>
            <a:pPr algn="just">
              <a:spcBef>
                <a:spcPct val="50000"/>
              </a:spcBef>
            </a:pPr>
            <a:r>
              <a:rPr lang="en-IN" sz="2800" b="1" dirty="0">
                <a:latin typeface="Cambria" panose="02040503050406030204" pitchFamily="18" charset="0"/>
              </a:rPr>
              <a:t>Information</a:t>
            </a:r>
            <a:r>
              <a:rPr lang="en-IN" sz="2800" dirty="0">
                <a:latin typeface="Cambria" panose="02040503050406030204" pitchFamily="18" charset="0"/>
              </a:rPr>
              <a:t> - Once the data is analyzed, it is considered as information.</a:t>
            </a:r>
            <a:endParaRPr lang="en-IN" sz="2800" dirty="0">
              <a:latin typeface="Cambria" panose="02040503050406030204" pitchFamily="18" charset="0"/>
            </a:endParaRPr>
          </a:p>
          <a:p>
            <a:pPr algn="just">
              <a:spcBef>
                <a:spcPct val="50000"/>
              </a:spcBef>
            </a:pPr>
            <a:r>
              <a:rPr lang="en-IN" sz="2800" dirty="0" err="1">
                <a:latin typeface="Cambria" panose="02040503050406030204" pitchFamily="18" charset="0"/>
              </a:rPr>
              <a:t>Eg</a:t>
            </a:r>
            <a:r>
              <a:rPr lang="en-IN" sz="2800" dirty="0">
                <a:latin typeface="Cambria" panose="02040503050406030204" pitchFamily="18" charset="0"/>
              </a:rPr>
              <a:t>: Roll no:123, Name=“Ajay”</a:t>
            </a:r>
            <a:endParaRPr lang="en-US" sz="2800" dirty="0">
              <a:latin typeface="Cambria" panose="02040503050406030204" pitchFamily="18" charset="0"/>
            </a:endParaRPr>
          </a:p>
          <a:p>
            <a:pPr algn="just">
              <a:spcBef>
                <a:spcPct val="50000"/>
              </a:spcBef>
            </a:pPr>
            <a:endParaRPr lang="en-US" dirty="0">
              <a:latin typeface="Cambria" panose="02040503050406030204" pitchFamily="18" charset="0"/>
            </a:endParaRPr>
          </a:p>
          <a:p>
            <a:pPr algn="just">
              <a:spcBef>
                <a:spcPct val="50000"/>
              </a:spcBef>
            </a:pPr>
            <a:endParaRPr lang="en-US" dirty="0">
              <a:latin typeface="Cambria" panose="02040503050406030204" pitchFamily="18" charset="0"/>
            </a:endParaRPr>
          </a:p>
          <a:p>
            <a:pPr algn="just">
              <a:spcBef>
                <a:spcPct val="50000"/>
              </a:spcBef>
            </a:pPr>
            <a:endParaRPr lang="en-US" dirty="0">
              <a:latin typeface="Cambria" panose="02040503050406030204" pitchFamily="18" charset="0"/>
            </a:endParaRPr>
          </a:p>
          <a:p>
            <a:pPr algn="just">
              <a:spcBef>
                <a:spcPct val="50000"/>
              </a:spcBef>
            </a:pPr>
            <a:endParaRPr lang="en-US" dirty="0">
              <a:latin typeface="Cambria" panose="02040503050406030204" pitchFamily="18" charset="0"/>
            </a:endParaRPr>
          </a:p>
        </p:txBody>
      </p:sp>
      <p:pic>
        <p:nvPicPr>
          <p:cNvPr id="3073" name="Picture 1"/>
          <p:cNvPicPr>
            <a:picLocks noChangeAspect="1" noChangeArrowheads="1"/>
          </p:cNvPicPr>
          <p:nvPr/>
        </p:nvPicPr>
        <p:blipFill>
          <a:blip r:embed="rId1" cstate="print"/>
          <a:srcRect/>
          <a:stretch>
            <a:fillRect/>
          </a:stretch>
        </p:blipFill>
        <p:spPr bwMode="auto">
          <a:xfrm>
            <a:off x="5334000" y="4114800"/>
            <a:ext cx="2790825" cy="211455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069" y="780816"/>
            <a:ext cx="7886700" cy="643918"/>
          </a:xfrm>
        </p:spPr>
        <p:txBody>
          <a:bodyPr>
            <a:normAutofit fontScale="90000"/>
          </a:bodyPr>
          <a:lstStyle/>
          <a:p>
            <a:r>
              <a:rPr lang="en-US" dirty="0"/>
              <a:t>Use of Null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36866" name="Picture 2"/>
          <p:cNvPicPr>
            <a:picLocks noChangeAspect="1" noChangeArrowheads="1"/>
          </p:cNvPicPr>
          <p:nvPr/>
        </p:nvPicPr>
        <p:blipFill>
          <a:blip r:embed="rId1"/>
          <a:srcRect/>
          <a:stretch>
            <a:fillRect/>
          </a:stretch>
        </p:blipFill>
        <p:spPr bwMode="auto">
          <a:xfrm>
            <a:off x="534521" y="1532965"/>
            <a:ext cx="8310283" cy="4393196"/>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9565" y="875899"/>
            <a:ext cx="7886700" cy="643918"/>
          </a:xfrm>
        </p:spPr>
        <p:txBody>
          <a:bodyPr>
            <a:normAutofit fontScale="90000"/>
          </a:bodyPr>
          <a:lstStyle/>
          <a:p>
            <a:r>
              <a:rPr lang="en-US" dirty="0"/>
              <a:t>Dangling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63490" name="Picture 2"/>
          <p:cNvPicPr>
            <a:picLocks noChangeAspect="1" noChangeArrowheads="1"/>
          </p:cNvPicPr>
          <p:nvPr/>
        </p:nvPicPr>
        <p:blipFill>
          <a:blip r:embed="rId1"/>
          <a:srcRect/>
          <a:stretch>
            <a:fillRect/>
          </a:stretch>
        </p:blipFill>
        <p:spPr bwMode="auto">
          <a:xfrm>
            <a:off x="482204" y="1784078"/>
            <a:ext cx="8372685" cy="4043751"/>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41817"/>
            <a:ext cx="7886700" cy="643918"/>
          </a:xfrm>
        </p:spPr>
        <p:txBody>
          <a:bodyPr>
            <a:normAutofit fontScale="90000"/>
          </a:bodyPr>
          <a:lstStyle/>
          <a:p>
            <a:r>
              <a:rPr lang="en-US" dirty="0"/>
              <a:t>Dangling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37891" name="Picture 3"/>
          <p:cNvPicPr>
            <a:picLocks noChangeAspect="1" noChangeArrowheads="1"/>
          </p:cNvPicPr>
          <p:nvPr/>
        </p:nvPicPr>
        <p:blipFill>
          <a:blip r:embed="rId1"/>
          <a:srcRect/>
          <a:stretch>
            <a:fillRect/>
          </a:stretch>
        </p:blipFill>
        <p:spPr bwMode="auto">
          <a:xfrm>
            <a:off x="443753" y="1629405"/>
            <a:ext cx="8489507" cy="4264819"/>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90760"/>
            <a:ext cx="7886700" cy="643918"/>
          </a:xfrm>
        </p:spPr>
        <p:txBody>
          <a:bodyPr>
            <a:normAutofit fontScale="90000"/>
          </a:bodyPr>
          <a:lstStyle/>
          <a:p>
            <a:r>
              <a:rPr lang="en-US" dirty="0"/>
              <a:t>Dangling Pointer- solution</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38915" name="Picture 3"/>
          <p:cNvPicPr>
            <a:picLocks noChangeAspect="1" noChangeArrowheads="1"/>
          </p:cNvPicPr>
          <p:nvPr/>
        </p:nvPicPr>
        <p:blipFill>
          <a:blip r:embed="rId1"/>
          <a:srcRect/>
          <a:stretch>
            <a:fillRect/>
          </a:stretch>
        </p:blipFill>
        <p:spPr bwMode="auto">
          <a:xfrm>
            <a:off x="564777" y="1543050"/>
            <a:ext cx="8308811" cy="4396557"/>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50291"/>
            <a:ext cx="7886700" cy="605118"/>
          </a:xfrm>
        </p:spPr>
        <p:txBody>
          <a:bodyPr>
            <a:normAutofit fontScale="90000"/>
          </a:bodyPr>
          <a:lstStyle/>
          <a:p>
            <a:r>
              <a:rPr lang="en-US" dirty="0"/>
              <a:t>Wild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40962" name="Picture 2"/>
          <p:cNvPicPr>
            <a:picLocks noChangeAspect="1" noChangeArrowheads="1"/>
          </p:cNvPicPr>
          <p:nvPr/>
        </p:nvPicPr>
        <p:blipFill>
          <a:blip r:embed="rId1"/>
          <a:srcRect/>
          <a:stretch>
            <a:fillRect/>
          </a:stretch>
        </p:blipFill>
        <p:spPr bwMode="auto">
          <a:xfrm>
            <a:off x="494180" y="1497456"/>
            <a:ext cx="8384450" cy="4407694"/>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166" y="677090"/>
            <a:ext cx="7886700" cy="605118"/>
          </a:xfrm>
        </p:spPr>
        <p:txBody>
          <a:bodyPr>
            <a:normAutofit fontScale="90000"/>
          </a:bodyPr>
          <a:lstStyle/>
          <a:p>
            <a:r>
              <a:rPr lang="en-US" dirty="0"/>
              <a:t>How to avoid Wild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41986" name="Picture 2"/>
          <p:cNvPicPr>
            <a:picLocks noChangeAspect="1" noChangeArrowheads="1"/>
          </p:cNvPicPr>
          <p:nvPr/>
        </p:nvPicPr>
        <p:blipFill>
          <a:blip r:embed="rId1"/>
          <a:srcRect/>
          <a:stretch>
            <a:fillRect/>
          </a:stretch>
        </p:blipFill>
        <p:spPr bwMode="auto">
          <a:xfrm>
            <a:off x="480522" y="1466359"/>
            <a:ext cx="8465344" cy="4403282"/>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197" y="639366"/>
            <a:ext cx="7886700" cy="605118"/>
          </a:xfrm>
        </p:spPr>
        <p:txBody>
          <a:bodyPr>
            <a:normAutofit fontScale="90000"/>
          </a:bodyPr>
          <a:lstStyle/>
          <a:p>
            <a:r>
              <a:rPr lang="en-US" dirty="0"/>
              <a:t>How to avoid Wild Pointer</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fld>
            <a:endParaRPr lang="en-US"/>
          </a:p>
        </p:txBody>
      </p:sp>
      <p:pic>
        <p:nvPicPr>
          <p:cNvPr id="43010" name="Picture 2"/>
          <p:cNvPicPr>
            <a:picLocks noChangeAspect="1" noChangeArrowheads="1"/>
          </p:cNvPicPr>
          <p:nvPr/>
        </p:nvPicPr>
        <p:blipFill>
          <a:blip r:embed="rId1"/>
          <a:srcRect/>
          <a:stretch>
            <a:fillRect/>
          </a:stretch>
        </p:blipFill>
        <p:spPr bwMode="auto">
          <a:xfrm>
            <a:off x="534521" y="1492624"/>
            <a:ext cx="8395376" cy="4423451"/>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2" name="Title 1"/>
          <p:cNvSpPr txBox="1"/>
          <p:nvPr/>
        </p:nvSpPr>
        <p:spPr>
          <a:xfrm>
            <a:off x="990600" y="2057400"/>
            <a:ext cx="7924800" cy="1981200"/>
          </a:xfrm>
          <a:prstGeom prst="rect">
            <a:avLst/>
          </a:prstGeom>
        </p:spPr>
        <p:txBody>
          <a:bodyPr/>
          <a:lstStyle>
            <a:lvl1pPr algn="ctr" defTabSz="914400" rtl="0" eaLnBrk="1" latinLnBrk="0" hangingPunct="1">
              <a:spcBef>
                <a:spcPct val="0"/>
              </a:spcBef>
              <a:buNone/>
              <a:defRPr sz="4400" b="1" kern="1200">
                <a:solidFill>
                  <a:schemeClr val="tx1"/>
                </a:solidFill>
                <a:latin typeface="Cambria" panose="02040503050406030204" pitchFamily="18" charset="0"/>
                <a:ea typeface="+mj-ea"/>
                <a:cs typeface="+mj-cs"/>
              </a:defRPr>
            </a:lvl1pPr>
          </a:lstStyle>
          <a:p>
            <a:r>
              <a:rPr lang="en-IN" dirty="0"/>
              <a:t>Algorithm Complexity Analysis </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an Algorithm ?</a:t>
            </a:r>
            <a:endParaRPr lang="en-IN" dirty="0"/>
          </a:p>
        </p:txBody>
      </p:sp>
      <p:sp>
        <p:nvSpPr>
          <p:cNvPr id="3" name="Content Placeholder 2"/>
          <p:cNvSpPr>
            <a:spLocks noGrp="1"/>
          </p:cNvSpPr>
          <p:nvPr>
            <p:ph idx="1"/>
          </p:nvPr>
        </p:nvSpPr>
        <p:spPr/>
        <p:txBody>
          <a:bodyPr/>
          <a:lstStyle/>
          <a:p>
            <a:r>
              <a:rPr lang="en-IN" dirty="0"/>
              <a:t>Step by step procedure to solve a problem is defined as ALGORITHM.</a:t>
            </a:r>
            <a:endParaRPr lang="en-IN" dirty="0"/>
          </a:p>
          <a:p>
            <a:r>
              <a:rPr lang="en-IN" dirty="0"/>
              <a:t>How algorithm is different than writing a program ?</a:t>
            </a:r>
            <a:endParaRPr lang="en-IN" dirty="0"/>
          </a:p>
          <a:p>
            <a:r>
              <a:rPr lang="en-IN" dirty="0"/>
              <a:t>We can compare algorithm to  design and program to implementation phase of Software Development Life Cycle. </a:t>
            </a:r>
            <a:endParaRPr lang="en-IN" dirty="0"/>
          </a:p>
          <a:p>
            <a:r>
              <a:rPr lang="en-IN" dirty="0"/>
              <a:t>In algorithm we write in simple English like statements which are easy to understand (without bothering about syntax) whereas while writing a program we write language specific code (care is given to the syntax). </a:t>
            </a:r>
            <a:endParaRPr lang="en-I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 of an Algorithm</a:t>
            </a:r>
            <a:br>
              <a:rPr lang="en-IN" dirty="0"/>
            </a:br>
            <a:endParaRPr lang="en-IN" dirty="0"/>
          </a:p>
        </p:txBody>
      </p:sp>
      <p:sp>
        <p:nvSpPr>
          <p:cNvPr id="3" name="Content Placeholder 2"/>
          <p:cNvSpPr>
            <a:spLocks noGrp="1"/>
          </p:cNvSpPr>
          <p:nvPr>
            <p:ph idx="1"/>
          </p:nvPr>
        </p:nvSpPr>
        <p:spPr/>
        <p:txBody>
          <a:bodyPr>
            <a:normAutofit/>
          </a:bodyPr>
          <a:lstStyle/>
          <a:p>
            <a:r>
              <a:rPr lang="en-US" b="1" dirty="0"/>
              <a:t>Unambiguous</a:t>
            </a:r>
            <a:r>
              <a:rPr lang="en-US" dirty="0"/>
              <a:t> -all steps must be clear</a:t>
            </a:r>
            <a:endParaRPr lang="en-US" dirty="0"/>
          </a:p>
          <a:p>
            <a:r>
              <a:rPr lang="en-US" b="1" dirty="0"/>
              <a:t>Input</a:t>
            </a:r>
            <a:r>
              <a:rPr lang="en-US" dirty="0"/>
              <a:t> - Either 0 or more inputs</a:t>
            </a:r>
            <a:endParaRPr lang="en-US" dirty="0"/>
          </a:p>
          <a:p>
            <a:r>
              <a:rPr lang="en-US" b="1" dirty="0"/>
              <a:t>Output</a:t>
            </a:r>
            <a:r>
              <a:rPr lang="en-US" dirty="0"/>
              <a:t> -Must have output</a:t>
            </a:r>
            <a:endParaRPr lang="en-US" dirty="0"/>
          </a:p>
          <a:p>
            <a:r>
              <a:rPr lang="en-US" b="1" dirty="0"/>
              <a:t>Finiteness</a:t>
            </a:r>
            <a:r>
              <a:rPr lang="en-US" dirty="0"/>
              <a:t> − Algorithms must terminate after a finite number of steps.</a:t>
            </a:r>
            <a:endParaRPr lang="en-US" dirty="0"/>
          </a:p>
          <a:p>
            <a:r>
              <a:rPr lang="en-US" b="1" dirty="0"/>
              <a:t>Feasibility</a:t>
            </a:r>
            <a:r>
              <a:rPr lang="en-US" dirty="0"/>
              <a:t> − Should be feasible with the available resources.</a:t>
            </a:r>
            <a:endParaRPr lang="en-US" dirty="0"/>
          </a:p>
          <a:p>
            <a:r>
              <a:rPr lang="en-US" b="1" dirty="0"/>
              <a:t>Independent-</a:t>
            </a:r>
            <a:r>
              <a:rPr lang="en-US" dirty="0"/>
              <a:t>independent of any programming code</a:t>
            </a:r>
            <a:endParaRPr lang="en-US"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9" y="990600"/>
            <a:ext cx="7924800" cy="609600"/>
          </a:xfrm>
        </p:spPr>
        <p:txBody>
          <a:bodyPr/>
          <a:lstStyle/>
          <a:p>
            <a:r>
              <a:rPr lang="en-US" dirty="0">
                <a:solidFill>
                  <a:srgbClr val="FF0000"/>
                </a:solidFill>
              </a:rPr>
              <a:t>Data Type and Data Structure</a:t>
            </a:r>
            <a:endParaRPr lang="en-US" dirty="0">
              <a:solidFill>
                <a:srgbClr val="FF0000"/>
              </a:solidFill>
            </a:endParaRPr>
          </a:p>
        </p:txBody>
      </p:sp>
      <p:sp>
        <p:nvSpPr>
          <p:cNvPr id="3" name="Content Placeholder 2"/>
          <p:cNvSpPr>
            <a:spLocks noGrp="1"/>
          </p:cNvSpPr>
          <p:nvPr>
            <p:ph idx="1"/>
          </p:nvPr>
        </p:nvSpPr>
        <p:spPr/>
        <p:txBody>
          <a:bodyPr>
            <a:normAutofit/>
          </a:bodyPr>
          <a:lstStyle/>
          <a:p>
            <a:pPr algn="just">
              <a:spcBef>
                <a:spcPct val="50000"/>
              </a:spcBef>
            </a:pPr>
            <a:r>
              <a:rPr lang="en-US" b="1" dirty="0"/>
              <a:t>Data type</a:t>
            </a:r>
            <a:endParaRPr lang="en-US" b="1" dirty="0"/>
          </a:p>
          <a:p>
            <a:pPr lvl="1" algn="just">
              <a:spcBef>
                <a:spcPct val="50000"/>
              </a:spcBef>
              <a:buFontTx/>
              <a:buChar char="•"/>
            </a:pPr>
            <a:r>
              <a:rPr lang="en-US" dirty="0">
                <a:latin typeface="Cambria" panose="02040503050406030204" pitchFamily="18" charset="0"/>
              </a:rPr>
              <a:t>Set of possible values for variables</a:t>
            </a:r>
            <a:endParaRPr lang="en-US" dirty="0">
              <a:latin typeface="Cambria" panose="02040503050406030204" pitchFamily="18" charset="0"/>
            </a:endParaRPr>
          </a:p>
          <a:p>
            <a:pPr lvl="1" algn="just">
              <a:buFontTx/>
              <a:buChar char="•"/>
            </a:pPr>
            <a:r>
              <a:rPr lang="en-US" dirty="0">
                <a:latin typeface="Cambria" panose="02040503050406030204" pitchFamily="18" charset="0"/>
              </a:rPr>
              <a:t>Operations on those values</a:t>
            </a:r>
            <a:endParaRPr lang="en-US" dirty="0">
              <a:latin typeface="Cambria" panose="02040503050406030204" pitchFamily="18" charset="0"/>
            </a:endParaRPr>
          </a:p>
          <a:p>
            <a:pPr lvl="1" algn="just"/>
            <a:r>
              <a:rPr lang="en-US" dirty="0">
                <a:latin typeface="Cambria" panose="02040503050406030204" pitchFamily="18" charset="0"/>
              </a:rPr>
              <a:t>Ex : </a:t>
            </a:r>
            <a:r>
              <a:rPr lang="en-US" dirty="0" err="1">
                <a:latin typeface="Cambria" panose="02040503050406030204" pitchFamily="18" charset="0"/>
              </a:rPr>
              <a:t>int</a:t>
            </a:r>
            <a:r>
              <a:rPr lang="en-US" dirty="0">
                <a:latin typeface="Cambria" panose="02040503050406030204" pitchFamily="18" charset="0"/>
              </a:rPr>
              <a:t>, float, char ……….</a:t>
            </a:r>
            <a:endParaRPr lang="en-US" dirty="0">
              <a:latin typeface="Cambria" panose="02040503050406030204" pitchFamily="18" charset="0"/>
            </a:endParaRPr>
          </a:p>
          <a:p>
            <a:pPr algn="just">
              <a:spcBef>
                <a:spcPct val="50000"/>
              </a:spcBef>
            </a:pPr>
            <a:r>
              <a:rPr lang="en-US" b="1" dirty="0"/>
              <a:t>Data Structure</a:t>
            </a:r>
            <a:r>
              <a:rPr lang="en-US" altLang="zh-CN" dirty="0"/>
              <a:t> </a:t>
            </a:r>
            <a:endParaRPr lang="en-US" altLang="zh-CN" dirty="0"/>
          </a:p>
          <a:p>
            <a:pPr lvl="1" algn="just">
              <a:spcBef>
                <a:spcPct val="50000"/>
              </a:spcBef>
            </a:pPr>
            <a:r>
              <a:rPr lang="en-US" altLang="zh-CN" dirty="0">
                <a:latin typeface="Cambria" panose="02040503050406030204" pitchFamily="18" charset="0"/>
              </a:rPr>
              <a:t>A data structure is an arrangement of data in a computer's memory or even disk storage. </a:t>
            </a:r>
            <a:endParaRPr lang="en-US" altLang="zh-CN" dirty="0">
              <a:latin typeface="Cambria" panose="02040503050406030204" pitchFamily="18" charset="0"/>
            </a:endParaRPr>
          </a:p>
          <a:p>
            <a:pPr lvl="1" algn="just">
              <a:spcBef>
                <a:spcPct val="50000"/>
              </a:spcBef>
            </a:pPr>
            <a:r>
              <a:rPr lang="en-US" altLang="zh-CN" dirty="0">
                <a:latin typeface="Cambria" panose="02040503050406030204" pitchFamily="18" charset="0"/>
              </a:rPr>
              <a:t>The logical and mathematical model of a particular organization of data is called a data structure.</a:t>
            </a:r>
            <a:endParaRPr lang="en-US" altLang="zh-CN" dirty="0">
              <a:latin typeface="Cambria" panose="02040503050406030204" pitchFamily="18" charset="0"/>
            </a:endParaRPr>
          </a:p>
          <a:p>
            <a:pPr lvl="1" algn="just">
              <a:spcBef>
                <a:spcPct val="50000"/>
              </a:spcBef>
            </a:pPr>
            <a:r>
              <a:rPr lang="en-US" dirty="0">
                <a:latin typeface="Cambria" panose="02040503050406030204" pitchFamily="18" charset="0"/>
              </a:rPr>
              <a:t>A </a:t>
            </a:r>
            <a:r>
              <a:rPr lang="en-US" b="1" dirty="0">
                <a:latin typeface="Cambria" panose="02040503050406030204" pitchFamily="18" charset="0"/>
              </a:rPr>
              <a:t>data structure</a:t>
            </a:r>
            <a:r>
              <a:rPr lang="en-US" dirty="0">
                <a:latin typeface="Cambria" panose="02040503050406030204" pitchFamily="18" charset="0"/>
              </a:rPr>
              <a:t> is a particular way of storing and organizing data in a computer so that it can be used efficiently. </a:t>
            </a:r>
            <a:endParaRPr lang="en-US" dirty="0">
              <a:latin typeface="Cambria" panose="02040503050406030204" pitchFamily="18" charset="0"/>
            </a:endParaRPr>
          </a:p>
          <a:p>
            <a:pPr algn="just"/>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
          <p:cNvSpPr txBox="1">
            <a:spLocks noGrp="1"/>
          </p:cNvSpPr>
          <p:nvPr>
            <p:ph type="title"/>
          </p:nvPr>
        </p:nvSpPr>
        <p:spPr>
          <a:xfrm>
            <a:off x="914400" y="1062602"/>
            <a:ext cx="8444666" cy="670810"/>
          </a:xfrm>
          <a:prstGeom prst="rect">
            <a:avLst/>
          </a:prstGeom>
          <a:noFill/>
          <a:ln>
            <a:noFill/>
          </a:ln>
        </p:spPr>
        <p:txBody>
          <a:bodyPr spcFirstLastPara="1" wrap="square" lIns="68569" tIns="34275" rIns="68569" bIns="34275" anchor="ctr" anchorCtr="0">
            <a:noAutofit/>
          </a:bodyPr>
          <a:lstStyle/>
          <a:p>
            <a:pPr algn="l">
              <a:lnSpc>
                <a:spcPct val="90000"/>
              </a:lnSpc>
              <a:spcBef>
                <a:spcPts val="0"/>
              </a:spcBef>
              <a:buClr>
                <a:schemeClr val="dk1"/>
              </a:buClr>
              <a:buSzPts val="3600"/>
            </a:pPr>
            <a:br>
              <a:rPr lang="en-US" sz="2700" dirty="0">
                <a:latin typeface="Times New Roman" panose="02020603050405020304"/>
                <a:ea typeface="Times New Roman" panose="02020603050405020304"/>
                <a:cs typeface="Times New Roman" panose="02020603050405020304"/>
                <a:sym typeface="Times New Roman" panose="02020603050405020304"/>
              </a:rPr>
            </a:br>
            <a:r>
              <a:rPr lang="en-US" sz="2700" dirty="0">
                <a:latin typeface="Times New Roman" panose="02020603050405020304"/>
                <a:ea typeface="Times New Roman" panose="02020603050405020304"/>
                <a:cs typeface="Times New Roman" panose="02020603050405020304"/>
                <a:sym typeface="Times New Roman" panose="02020603050405020304"/>
              </a:rPr>
              <a:t>Why we need to calculate the performance of an algorithm?</a:t>
            </a:r>
            <a:br>
              <a:rPr lang="en-US" sz="2700" dirty="0">
                <a:latin typeface="Times New Roman" panose="02020603050405020304"/>
                <a:ea typeface="Times New Roman" panose="02020603050405020304"/>
                <a:cs typeface="Times New Roman" panose="02020603050405020304"/>
                <a:sym typeface="Times New Roman" panose="02020603050405020304"/>
              </a:rPr>
            </a:br>
            <a:endParaRPr sz="27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199" name="Google Shape;199;p3"/>
          <p:cNvSpPr txBox="1">
            <a:spLocks noGrp="1"/>
          </p:cNvSpPr>
          <p:nvPr>
            <p:ph type="body" idx="1"/>
          </p:nvPr>
        </p:nvSpPr>
        <p:spPr>
          <a:xfrm>
            <a:off x="809470" y="2006529"/>
            <a:ext cx="8001000" cy="3784387"/>
          </a:xfrm>
          <a:prstGeom prst="rect">
            <a:avLst/>
          </a:prstGeom>
          <a:noFill/>
          <a:ln>
            <a:noFill/>
          </a:ln>
        </p:spPr>
        <p:txBody>
          <a:bodyPr spcFirstLastPara="1" wrap="square" lIns="68569" tIns="34275" rIns="68569" bIns="34275" anchor="t" anchorCtr="0">
            <a:noAutofit/>
          </a:bodyPr>
          <a:lstStyle/>
          <a:p>
            <a:pPr marL="257175" indent="-257175">
              <a:lnSpc>
                <a:spcPct val="90000"/>
              </a:lnSpc>
              <a:spcBef>
                <a:spcPts val="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Consider 2 programmers “A” and “B”. Both of them submits 2 different solutions for the same program. Now how do we decide which solution is efficient and performs better?</a:t>
            </a:r>
            <a:endParaRPr dirty="0"/>
          </a:p>
          <a:p>
            <a:pPr marL="257175" indent="-142875">
              <a:lnSpc>
                <a:spcPct val="90000"/>
              </a:lnSpc>
              <a:spcBef>
                <a:spcPts val="0"/>
              </a:spcBef>
              <a:buClr>
                <a:schemeClr val="dk1"/>
              </a:buClr>
              <a:buSzPts val="24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nSpc>
                <a:spcPct val="90000"/>
              </a:lnSpc>
              <a:spcBef>
                <a:spcPts val="335"/>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And also A’s program might perform better for small number of input but will not perform when the input size increases.</a:t>
            </a:r>
            <a:endParaRPr dirty="0"/>
          </a:p>
          <a:p>
            <a:pPr marL="257175" indent="-142875">
              <a:lnSpc>
                <a:spcPct val="90000"/>
              </a:lnSpc>
              <a:spcBef>
                <a:spcPts val="335"/>
              </a:spcBef>
              <a:buClr>
                <a:schemeClr val="dk1"/>
              </a:buClr>
              <a:buSzPts val="24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nSpc>
                <a:spcPct val="90000"/>
              </a:lnSpc>
              <a:spcBef>
                <a:spcPts val="335"/>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Similarly, B’s program will not perform when the input size is small but will perform better for large number of input.</a:t>
            </a:r>
            <a:endParaRPr dirty="0"/>
          </a:p>
          <a:p>
            <a:pPr marL="257175" indent="-142875">
              <a:lnSpc>
                <a:spcPct val="90000"/>
              </a:lnSpc>
              <a:spcBef>
                <a:spcPts val="335"/>
              </a:spcBef>
              <a:buClr>
                <a:schemeClr val="dk1"/>
              </a:buClr>
              <a:buSzPts val="24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nSpc>
                <a:spcPct val="90000"/>
              </a:lnSpc>
              <a:spcBef>
                <a:spcPts val="335"/>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Hence to determine which of the solution is better, we take a look at 2 important factors that decide the performance of an algorithm:</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nSpc>
                <a:spcPct val="90000"/>
              </a:lnSpc>
              <a:spcBef>
                <a:spcPts val="335"/>
              </a:spcBef>
              <a:buClr>
                <a:schemeClr val="dk1"/>
              </a:buClr>
              <a:buSzPts val="2400"/>
              <a:buNone/>
            </a:pPr>
            <a:r>
              <a:rPr lang="en-US" sz="1800" dirty="0">
                <a:latin typeface="Times New Roman" panose="02020603050405020304"/>
                <a:ea typeface="Times New Roman" panose="02020603050405020304"/>
                <a:cs typeface="Times New Roman" panose="02020603050405020304"/>
                <a:sym typeface="Times New Roman" panose="02020603050405020304"/>
              </a:rPr>
              <a:t>		1. Space Complexity </a:t>
            </a:r>
            <a:br>
              <a:rPr lang="en-US" sz="1800" dirty="0">
                <a:latin typeface="Times New Roman" panose="02020603050405020304"/>
                <a:ea typeface="Times New Roman" panose="02020603050405020304"/>
                <a:cs typeface="Times New Roman" panose="02020603050405020304"/>
                <a:sym typeface="Times New Roman" panose="02020603050405020304"/>
              </a:rPr>
            </a:br>
            <a:r>
              <a:rPr lang="en-US" sz="1800" dirty="0">
                <a:latin typeface="Times New Roman" panose="02020603050405020304"/>
                <a:ea typeface="Times New Roman" panose="02020603050405020304"/>
                <a:cs typeface="Times New Roman" panose="02020603050405020304"/>
                <a:sym typeface="Times New Roman" panose="02020603050405020304"/>
              </a:rPr>
              <a:t>	2. Time complexity</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257175" indent="-151765">
              <a:lnSpc>
                <a:spcPct val="90000"/>
              </a:lnSpc>
              <a:spcBef>
                <a:spcPts val="335"/>
              </a:spcBef>
              <a:buClr>
                <a:schemeClr val="dk1"/>
              </a:buClr>
              <a:buSzPts val="24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Various complexities of algorithms</a:t>
            </a:r>
            <a:endParaRPr lang="en-IN"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r>
              <a:rPr lang="en-US" b="1" dirty="0"/>
              <a:t>Constant: </a:t>
            </a:r>
            <a:r>
              <a:rPr lang="en-US" dirty="0"/>
              <a:t>O(1)</a:t>
            </a:r>
            <a:r>
              <a:rPr lang="en-US" dirty="0">
                <a:sym typeface="Wingdings" panose="05000000000000000000" pitchFamily="2" charset="2"/>
              </a:rPr>
              <a:t> constant number of operations, not depending on the input data size, </a:t>
            </a:r>
            <a:endParaRPr lang="en-US" dirty="0">
              <a:sym typeface="Wingdings" panose="05000000000000000000" pitchFamily="2" charset="2"/>
            </a:endParaRPr>
          </a:p>
          <a:p>
            <a:pPr>
              <a:buNone/>
            </a:pPr>
            <a:r>
              <a:rPr lang="en-US" dirty="0">
                <a:sym typeface="Wingdings" panose="05000000000000000000" pitchFamily="2" charset="2"/>
              </a:rPr>
              <a:t>		e.g. n=10000 1 operation.</a:t>
            </a:r>
            <a:endParaRPr lang="en-US" b="1" dirty="0"/>
          </a:p>
          <a:p>
            <a:r>
              <a:rPr lang="en-US" b="1" dirty="0"/>
              <a:t>Logarithmic: </a:t>
            </a:r>
            <a:r>
              <a:rPr lang="en-US" dirty="0"/>
              <a:t>O(log n)</a:t>
            </a:r>
            <a:r>
              <a:rPr lang="en-US" dirty="0">
                <a:sym typeface="Wingdings" panose="05000000000000000000" pitchFamily="2" charset="2"/>
              </a:rPr>
              <a:t> No. of operations proportional of log n where n is the size of input data,</a:t>
            </a:r>
            <a:endParaRPr lang="en-US" dirty="0">
              <a:sym typeface="Wingdings" panose="05000000000000000000" pitchFamily="2" charset="2"/>
            </a:endParaRPr>
          </a:p>
          <a:p>
            <a:pPr>
              <a:buNone/>
            </a:pPr>
            <a:r>
              <a:rPr lang="en-US" dirty="0">
                <a:sym typeface="Wingdings" panose="05000000000000000000" pitchFamily="2" charset="2"/>
              </a:rPr>
              <a:t>		 e.g. n=100010operations.</a:t>
            </a:r>
            <a:endParaRPr lang="en-US" b="1" dirty="0"/>
          </a:p>
          <a:p>
            <a:r>
              <a:rPr lang="en-US" b="1" dirty="0"/>
              <a:t>Linear: </a:t>
            </a:r>
            <a:r>
              <a:rPr lang="en-US" dirty="0"/>
              <a:t>O(n)</a:t>
            </a:r>
            <a:r>
              <a:rPr lang="en-US" dirty="0">
                <a:sym typeface="Wingdings" panose="05000000000000000000" pitchFamily="2" charset="2"/>
              </a:rPr>
              <a:t></a:t>
            </a:r>
            <a:r>
              <a:rPr lang="en-US" dirty="0"/>
              <a:t>no. of operations proportional to the input data size, </a:t>
            </a:r>
            <a:endParaRPr lang="en-US" dirty="0"/>
          </a:p>
          <a:p>
            <a:pPr>
              <a:buNone/>
            </a:pPr>
            <a:r>
              <a:rPr lang="en-US" dirty="0"/>
              <a:t>		e.g. n=10000</a:t>
            </a:r>
            <a:r>
              <a:rPr lang="en-US" dirty="0">
                <a:sym typeface="Wingdings" panose="05000000000000000000" pitchFamily="2" charset="2"/>
              </a:rPr>
              <a:t> 10000operations.</a:t>
            </a:r>
            <a:endParaRPr lang="en-US" b="1" dirty="0"/>
          </a:p>
          <a:p>
            <a:r>
              <a:rPr lang="en-US" b="1" dirty="0"/>
              <a:t>Quadratic: </a:t>
            </a:r>
            <a:r>
              <a:rPr lang="en-US" dirty="0"/>
              <a:t>O(</a:t>
            </a:r>
            <a:r>
              <a:rPr lang="en-IN" dirty="0"/>
              <a:t>n</a:t>
            </a:r>
            <a:r>
              <a:rPr lang="en-IN" baseline="30000" dirty="0"/>
              <a:t>2</a:t>
            </a:r>
            <a:r>
              <a:rPr lang="en-US" dirty="0"/>
              <a:t>)</a:t>
            </a:r>
            <a:r>
              <a:rPr lang="en-US" dirty="0">
                <a:sym typeface="Wingdings" panose="05000000000000000000" pitchFamily="2" charset="2"/>
              </a:rPr>
              <a:t></a:t>
            </a:r>
            <a:r>
              <a:rPr lang="en-US" dirty="0"/>
              <a:t>No. of operations proportional to the square of the size of the input data.</a:t>
            </a:r>
            <a:endParaRPr lang="en-US" dirty="0"/>
          </a:p>
          <a:p>
            <a:pPr>
              <a:buNone/>
            </a:pPr>
            <a:r>
              <a:rPr lang="en-US" dirty="0"/>
              <a:t>		e.g. n=500</a:t>
            </a:r>
            <a:r>
              <a:rPr lang="en-US" dirty="0">
                <a:sym typeface="Wingdings" panose="05000000000000000000" pitchFamily="2" charset="2"/>
              </a:rPr>
              <a:t>250000 operations</a:t>
            </a:r>
            <a:endParaRPr lang="en-US" dirty="0"/>
          </a:p>
          <a:p>
            <a:r>
              <a:rPr lang="en-US" b="1" dirty="0"/>
              <a:t>Cubic: </a:t>
            </a:r>
            <a:r>
              <a:rPr lang="en-US" dirty="0"/>
              <a:t>O(</a:t>
            </a:r>
            <a:r>
              <a:rPr lang="en-IN" dirty="0"/>
              <a:t>n</a:t>
            </a:r>
            <a:r>
              <a:rPr lang="en-IN" baseline="30000" dirty="0"/>
              <a:t>3</a:t>
            </a:r>
            <a:r>
              <a:rPr lang="en-US" dirty="0"/>
              <a:t>)</a:t>
            </a:r>
            <a:r>
              <a:rPr lang="en-US" dirty="0">
                <a:sym typeface="Wingdings" panose="05000000000000000000" pitchFamily="2" charset="2"/>
              </a:rPr>
              <a:t> no. of operations proportional to the cube of the size of the input data,</a:t>
            </a:r>
            <a:endParaRPr lang="en-US" dirty="0">
              <a:sym typeface="Wingdings" panose="05000000000000000000" pitchFamily="2" charset="2"/>
            </a:endParaRPr>
          </a:p>
          <a:p>
            <a:pPr>
              <a:buNone/>
            </a:pPr>
            <a:r>
              <a:rPr lang="en-US" dirty="0">
                <a:sym typeface="Wingdings" panose="05000000000000000000" pitchFamily="2" charset="2"/>
              </a:rPr>
              <a:t>		e.g. n=10 1000 operations</a:t>
            </a:r>
            <a:endParaRPr lang="en-US" dirty="0"/>
          </a:p>
          <a:p>
            <a:r>
              <a:rPr lang="en-US" b="1" dirty="0"/>
              <a:t>Exponential: </a:t>
            </a:r>
            <a:r>
              <a:rPr lang="en-US" dirty="0"/>
              <a:t> exponential no. of operations, fast growing,</a:t>
            </a:r>
            <a:endParaRPr lang="en-US" dirty="0"/>
          </a:p>
          <a:p>
            <a:pPr>
              <a:buNone/>
            </a:pPr>
            <a:r>
              <a:rPr lang="en-US" dirty="0"/>
              <a:t>		e.g. n=20</a:t>
            </a:r>
            <a:r>
              <a:rPr lang="en-US" dirty="0">
                <a:sym typeface="Wingdings" panose="05000000000000000000" pitchFamily="2" charset="2"/>
              </a:rPr>
              <a:t> 1048576 operations.</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3"/>
          <p:cNvSpPr txBox="1">
            <a:spLocks noGrp="1"/>
          </p:cNvSpPr>
          <p:nvPr>
            <p:ph type="sldNum" idx="4294967295"/>
          </p:nvPr>
        </p:nvSpPr>
        <p:spPr>
          <a:xfrm>
            <a:off x="7239000" y="5657850"/>
            <a:ext cx="1905000" cy="342900"/>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sp>
        <p:nvSpPr>
          <p:cNvPr id="283" name="Google Shape;283;p13"/>
          <p:cNvSpPr txBox="1">
            <a:spLocks noGrp="1"/>
          </p:cNvSpPr>
          <p:nvPr>
            <p:ph type="title"/>
          </p:nvPr>
        </p:nvSpPr>
        <p:spPr>
          <a:xfrm>
            <a:off x="969826" y="997419"/>
            <a:ext cx="7924800" cy="457200"/>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3600"/>
            </a:pPr>
            <a:r>
              <a:rPr lang="en-US" sz="2700" dirty="0">
                <a:latin typeface="Times New Roman" panose="02020603050405020304"/>
                <a:ea typeface="Times New Roman" panose="02020603050405020304"/>
                <a:cs typeface="Times New Roman" panose="02020603050405020304"/>
                <a:sym typeface="Times New Roman" panose="02020603050405020304"/>
              </a:rPr>
              <a:t>Common time complexities</a:t>
            </a:r>
            <a:endParaRPr dirty="0"/>
          </a:p>
        </p:txBody>
      </p:sp>
      <p:sp>
        <p:nvSpPr>
          <p:cNvPr id="284" name="Google Shape;284;p13"/>
          <p:cNvSpPr txBox="1">
            <a:spLocks noGrp="1"/>
          </p:cNvSpPr>
          <p:nvPr>
            <p:ph type="body" idx="1"/>
          </p:nvPr>
        </p:nvSpPr>
        <p:spPr>
          <a:xfrm>
            <a:off x="2225505" y="2344390"/>
            <a:ext cx="5867400" cy="2648133"/>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O(1)		constant time</a:t>
            </a:r>
            <a:endParaRPr dirty="0"/>
          </a:p>
          <a:p>
            <a:pPr marL="171450" indent="-171450">
              <a:lnSpc>
                <a:spcPct val="90000"/>
              </a:lnSpc>
              <a:spcBef>
                <a:spcPts val="75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O(log n)	log time</a:t>
            </a:r>
            <a:endParaRPr dirty="0"/>
          </a:p>
          <a:p>
            <a:pPr marL="171450" indent="-171450">
              <a:lnSpc>
                <a:spcPct val="90000"/>
              </a:lnSpc>
              <a:spcBef>
                <a:spcPts val="75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O(n)		linear time</a:t>
            </a:r>
            <a:endParaRPr dirty="0"/>
          </a:p>
          <a:p>
            <a:pPr marL="171450" indent="-171450">
              <a:lnSpc>
                <a:spcPct val="90000"/>
              </a:lnSpc>
              <a:spcBef>
                <a:spcPts val="75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O(n log n)	log linear time</a:t>
            </a:r>
            <a:endParaRPr dirty="0"/>
          </a:p>
          <a:p>
            <a:pPr marL="171450" indent="-171450">
              <a:lnSpc>
                <a:spcPct val="90000"/>
              </a:lnSpc>
              <a:spcBef>
                <a:spcPts val="75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O(n</a:t>
            </a:r>
            <a:r>
              <a:rPr lang="en-US" sz="1800" baseline="30000" dirty="0">
                <a:latin typeface="Times New Roman" panose="02020603050405020304"/>
                <a:ea typeface="Times New Roman" panose="02020603050405020304"/>
                <a:cs typeface="Times New Roman" panose="02020603050405020304"/>
                <a:sym typeface="Times New Roman" panose="02020603050405020304"/>
              </a:rPr>
              <a:t>2</a:t>
            </a:r>
            <a:r>
              <a:rPr lang="en-US" sz="1800" dirty="0">
                <a:latin typeface="Times New Roman" panose="02020603050405020304"/>
                <a:ea typeface="Times New Roman" panose="02020603050405020304"/>
                <a:cs typeface="Times New Roman" panose="02020603050405020304"/>
                <a:sym typeface="Times New Roman" panose="02020603050405020304"/>
              </a:rPr>
              <a:t>)		quadratic time</a:t>
            </a:r>
            <a:endParaRPr dirty="0"/>
          </a:p>
          <a:p>
            <a:pPr marL="171450" indent="-171450">
              <a:lnSpc>
                <a:spcPct val="90000"/>
              </a:lnSpc>
              <a:spcBef>
                <a:spcPts val="75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O(n</a:t>
            </a:r>
            <a:r>
              <a:rPr lang="en-US" sz="1800" baseline="30000" dirty="0">
                <a:latin typeface="Times New Roman" panose="02020603050405020304"/>
                <a:ea typeface="Times New Roman" panose="02020603050405020304"/>
                <a:cs typeface="Times New Roman" panose="02020603050405020304"/>
                <a:sym typeface="Times New Roman" panose="02020603050405020304"/>
              </a:rPr>
              <a:t>3</a:t>
            </a:r>
            <a:r>
              <a:rPr lang="en-US" sz="1800" dirty="0">
                <a:latin typeface="Times New Roman" panose="02020603050405020304"/>
                <a:ea typeface="Times New Roman" panose="02020603050405020304"/>
                <a:cs typeface="Times New Roman" panose="02020603050405020304"/>
                <a:sym typeface="Times New Roman" panose="02020603050405020304"/>
              </a:rPr>
              <a:t>)		cubic time</a:t>
            </a:r>
            <a:endParaRPr dirty="0"/>
          </a:p>
          <a:p>
            <a:pPr marL="171450" indent="-171450">
              <a:lnSpc>
                <a:spcPct val="90000"/>
              </a:lnSpc>
              <a:spcBef>
                <a:spcPts val="75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O(2</a:t>
            </a:r>
            <a:r>
              <a:rPr lang="en-US" sz="1800" baseline="30000" dirty="0">
                <a:latin typeface="Times New Roman" panose="02020603050405020304"/>
                <a:ea typeface="Times New Roman" panose="02020603050405020304"/>
                <a:cs typeface="Times New Roman" panose="02020603050405020304"/>
                <a:sym typeface="Times New Roman" panose="02020603050405020304"/>
              </a:rPr>
              <a:t>n</a:t>
            </a:r>
            <a:r>
              <a:rPr lang="en-US" sz="1800" dirty="0">
                <a:latin typeface="Times New Roman" panose="02020603050405020304"/>
                <a:ea typeface="Times New Roman" panose="02020603050405020304"/>
                <a:cs typeface="Times New Roman" panose="02020603050405020304"/>
                <a:sym typeface="Times New Roman" panose="02020603050405020304"/>
              </a:rPr>
              <a:t>)		exponential time</a:t>
            </a:r>
            <a:endParaRPr dirty="0"/>
          </a:p>
        </p:txBody>
      </p:sp>
      <p:sp>
        <p:nvSpPr>
          <p:cNvPr id="285" name="Google Shape;285;p13"/>
          <p:cNvSpPr txBox="1"/>
          <p:nvPr/>
        </p:nvSpPr>
        <p:spPr>
          <a:xfrm>
            <a:off x="969826" y="1927515"/>
            <a:ext cx="1565557" cy="3093124"/>
          </a:xfrm>
          <a:prstGeom prst="rect">
            <a:avLst/>
          </a:prstGeom>
          <a:noFill/>
          <a:ln>
            <a:noFill/>
          </a:ln>
        </p:spPr>
        <p:txBody>
          <a:bodyPr spcFirstLastPara="1" wrap="square" lIns="68569" tIns="34275" rIns="68569" bIns="34275" anchor="t" anchorCtr="0">
            <a:spAutoFit/>
          </a:bodyPr>
          <a:lstStyle/>
          <a:p>
            <a:r>
              <a:rPr lang="en-US" b="1">
                <a:solidFill>
                  <a:schemeClr val="accent1"/>
                </a:solidFill>
                <a:latin typeface="Times New Roman" panose="02020603050405020304"/>
                <a:ea typeface="Times New Roman" panose="02020603050405020304"/>
                <a:cs typeface="Times New Roman" panose="02020603050405020304"/>
                <a:sym typeface="Times New Roman" panose="02020603050405020304"/>
              </a:rPr>
              <a:t>BETTER</a:t>
            </a:r>
            <a:endParaRPr>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a:p>
            <a:pPr>
              <a:spcBef>
                <a:spcPts val="900"/>
              </a:spcBef>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a:spcBef>
                <a:spcPts val="900"/>
              </a:spcBef>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a:spcBef>
                <a:spcPts val="900"/>
              </a:spcBef>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a:spcBef>
                <a:spcPts val="900"/>
              </a:spcBef>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a:spcBef>
                <a:spcPts val="900"/>
              </a:spcBef>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a:spcBef>
                <a:spcPts val="900"/>
              </a:spcBef>
            </a:pPr>
            <a:endParaRPr b="1">
              <a:solidFill>
                <a:srgbClr val="FF0000"/>
              </a:solidFill>
              <a:latin typeface="Times New Roman" panose="02020603050405020304"/>
              <a:ea typeface="Times New Roman" panose="02020603050405020304"/>
              <a:cs typeface="Times New Roman" panose="02020603050405020304"/>
              <a:sym typeface="Times New Roman" panose="02020603050405020304"/>
            </a:endParaRPr>
          </a:p>
          <a:p>
            <a:pPr>
              <a:spcBef>
                <a:spcPts val="900"/>
              </a:spcBef>
            </a:pPr>
            <a:r>
              <a:rPr lang="en-US" b="1">
                <a:solidFill>
                  <a:srgbClr val="FF0000"/>
                </a:solidFill>
                <a:latin typeface="Times New Roman" panose="02020603050405020304"/>
                <a:ea typeface="Times New Roman" panose="02020603050405020304"/>
                <a:cs typeface="Times New Roman" panose="02020603050405020304"/>
                <a:sym typeface="Times New Roman" panose="02020603050405020304"/>
              </a:rPr>
              <a:t>WORSE</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86" name="Google Shape;286;p13"/>
          <p:cNvCxnSpPr/>
          <p:nvPr/>
        </p:nvCxnSpPr>
        <p:spPr>
          <a:xfrm>
            <a:off x="1633538" y="2343150"/>
            <a:ext cx="0" cy="2400300"/>
          </a:xfrm>
          <a:prstGeom prst="straightConnector1">
            <a:avLst/>
          </a:prstGeom>
          <a:noFill/>
          <a:ln w="38100" cap="flat" cmpd="sng">
            <a:solidFill>
              <a:schemeClr val="dk1"/>
            </a:solidFill>
            <a:prstDash val="solid"/>
            <a:round/>
            <a:headEnd type="triangl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animEffect transition="in" filter="fade">
                                      <p:cBhvr>
                                        <p:cTn id="7" dur="500"/>
                                        <p:tgtEl>
                                          <p:spTgt spid="2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4">
                                            <p:txEl>
                                              <p:pRg st="1" end="1"/>
                                            </p:txEl>
                                          </p:spTgt>
                                        </p:tgtEl>
                                        <p:attrNameLst>
                                          <p:attrName>style.visibility</p:attrName>
                                        </p:attrNameLst>
                                      </p:cBhvr>
                                      <p:to>
                                        <p:strVal val="visible"/>
                                      </p:to>
                                    </p:set>
                                    <p:animEffect transition="in" filter="fade">
                                      <p:cBhvr>
                                        <p:cTn id="12" dur="500"/>
                                        <p:tgtEl>
                                          <p:spTgt spid="2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
                                            <p:txEl>
                                              <p:pRg st="2" end="2"/>
                                            </p:txEl>
                                          </p:spTgt>
                                        </p:tgtEl>
                                        <p:attrNameLst>
                                          <p:attrName>style.visibility</p:attrName>
                                        </p:attrNameLst>
                                      </p:cBhvr>
                                      <p:to>
                                        <p:strVal val="visible"/>
                                      </p:to>
                                    </p:set>
                                    <p:animEffect transition="in" filter="fade">
                                      <p:cBhvr>
                                        <p:cTn id="17" dur="500"/>
                                        <p:tgtEl>
                                          <p:spTgt spid="2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4">
                                            <p:txEl>
                                              <p:pRg st="3" end="3"/>
                                            </p:txEl>
                                          </p:spTgt>
                                        </p:tgtEl>
                                        <p:attrNameLst>
                                          <p:attrName>style.visibility</p:attrName>
                                        </p:attrNameLst>
                                      </p:cBhvr>
                                      <p:to>
                                        <p:strVal val="visible"/>
                                      </p:to>
                                    </p:set>
                                    <p:animEffect transition="in" filter="fade">
                                      <p:cBhvr>
                                        <p:cTn id="22" dur="500"/>
                                        <p:tgtEl>
                                          <p:spTgt spid="2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4">
                                            <p:txEl>
                                              <p:pRg st="4" end="4"/>
                                            </p:txEl>
                                          </p:spTgt>
                                        </p:tgtEl>
                                        <p:attrNameLst>
                                          <p:attrName>style.visibility</p:attrName>
                                        </p:attrNameLst>
                                      </p:cBhvr>
                                      <p:to>
                                        <p:strVal val="visible"/>
                                      </p:to>
                                    </p:set>
                                    <p:animEffect transition="in" filter="fade">
                                      <p:cBhvr>
                                        <p:cTn id="27" dur="500"/>
                                        <p:tgtEl>
                                          <p:spTgt spid="2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4">
                                            <p:txEl>
                                              <p:pRg st="5" end="5"/>
                                            </p:txEl>
                                          </p:spTgt>
                                        </p:tgtEl>
                                        <p:attrNameLst>
                                          <p:attrName>style.visibility</p:attrName>
                                        </p:attrNameLst>
                                      </p:cBhvr>
                                      <p:to>
                                        <p:strVal val="visible"/>
                                      </p:to>
                                    </p:set>
                                    <p:animEffect transition="in" filter="fade">
                                      <p:cBhvr>
                                        <p:cTn id="32" dur="500"/>
                                        <p:tgtEl>
                                          <p:spTgt spid="2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4">
                                            <p:txEl>
                                              <p:pRg st="6" end="6"/>
                                            </p:txEl>
                                          </p:spTgt>
                                        </p:tgtEl>
                                        <p:attrNameLst>
                                          <p:attrName>style.visibility</p:attrName>
                                        </p:attrNameLst>
                                      </p:cBhvr>
                                      <p:to>
                                        <p:strVal val="visible"/>
                                      </p:to>
                                    </p:set>
                                    <p:animEffect transition="in" filter="fade">
                                      <p:cBhvr>
                                        <p:cTn id="37" dur="500"/>
                                        <p:tgtEl>
                                          <p:spTgt spid="28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1"/>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graphicFrame>
        <p:nvGraphicFramePr>
          <p:cNvPr id="268" name="Google Shape;268;p11"/>
          <p:cNvGraphicFramePr/>
          <p:nvPr/>
        </p:nvGraphicFramePr>
        <p:xfrm>
          <a:off x="381000" y="2811517"/>
          <a:ext cx="8534364" cy="1948982"/>
        </p:xfrm>
        <a:graphic>
          <a:graphicData uri="http://schemas.openxmlformats.org/drawingml/2006/table">
            <a:tbl>
              <a:tblPr>
                <a:noFill/>
              </a:tblPr>
              <a:tblGrid>
                <a:gridCol w="1422394"/>
                <a:gridCol w="1422394"/>
                <a:gridCol w="1422394"/>
                <a:gridCol w="1422394"/>
                <a:gridCol w="1422394"/>
                <a:gridCol w="1422394"/>
              </a:tblGrid>
              <a:tr h="545306">
                <a:tc>
                  <a:txBody>
                    <a:bodyPr/>
                    <a:lstStyle/>
                    <a:p>
                      <a:pPr marL="0" marR="0" lvl="0" indent="0" algn="l" rtl="0">
                        <a:lnSpc>
                          <a:spcPct val="100000"/>
                        </a:lnSpc>
                        <a:spcBef>
                          <a:spcPts val="0"/>
                        </a:spcBef>
                        <a:spcAft>
                          <a:spcPts val="0"/>
                        </a:spcAft>
                        <a:buClr>
                          <a:schemeClr val="dk1"/>
                        </a:buClr>
                        <a:buSzPts val="2800"/>
                        <a:buFont typeface="Calibri" panose="020F0502020204030204"/>
                        <a:buNone/>
                      </a:pPr>
                      <a:endParaRPr sz="21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44" marR="91444" marT="34294" marB="34294">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panose="02020603050405020304"/>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Algorithm 1</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panose="02020603050405020304"/>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Algorithm 2</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panose="02020603050405020304"/>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Algorithm 3</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panose="02020603050405020304"/>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Algorithm 4</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imes New Roman" panose="02020603050405020304"/>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Algorithm 5</a:t>
                      </a:r>
                      <a:endParaRPr sz="1400"/>
                    </a:p>
                  </a:txBody>
                  <a:tcPr marL="91444" marR="91444" marT="34294" marB="34294">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47688">
                <a:tc>
                  <a:txBody>
                    <a:bodyPr/>
                    <a:lstStyle/>
                    <a:p>
                      <a:pPr marL="0" marR="0" lvl="0" indent="0" algn="ctr" rtl="0">
                        <a:lnSpc>
                          <a:spcPct val="100000"/>
                        </a:lnSpc>
                        <a:spcBef>
                          <a:spcPts val="0"/>
                        </a:spcBef>
                        <a:spcAft>
                          <a:spcPts val="0"/>
                        </a:spcAft>
                        <a:buClr>
                          <a:schemeClr val="dk1"/>
                        </a:buClr>
                        <a:buSzPts val="1800"/>
                        <a:buFont typeface="Times New Roman" panose="02020603050405020304"/>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Frequency</a:t>
                      </a:r>
                      <a:endParaRPr sz="1400"/>
                    </a:p>
                    <a:p>
                      <a:pPr marL="0" marR="0" lvl="0" indent="0" algn="ctr" rtl="0">
                        <a:lnSpc>
                          <a:spcPct val="100000"/>
                        </a:lnSpc>
                        <a:spcBef>
                          <a:spcPts val="360"/>
                        </a:spcBef>
                        <a:spcAft>
                          <a:spcPts val="0"/>
                        </a:spcAft>
                        <a:buClr>
                          <a:schemeClr val="dk1"/>
                        </a:buClr>
                        <a:buSzPts val="1800"/>
                        <a:buFont typeface="Times New Roman" panose="02020603050405020304"/>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count</a:t>
                      </a:r>
                      <a:endParaRPr sz="1400"/>
                    </a:p>
                  </a:txBody>
                  <a:tcPr marL="91444" marR="91444" marT="34294" marB="34294">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n</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nlogn</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n</a:t>
                      </a:r>
                      <a:r>
                        <a:rPr lang="en-US" sz="1500" b="0" i="0" u="none" strike="noStrike" cap="none" baseline="30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n</a:t>
                      </a:r>
                      <a:r>
                        <a:rPr lang="en-US" sz="1500" b="0" i="0" u="none" strike="noStrike" cap="none" baseline="30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3</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a:t>
                      </a:r>
                      <a:r>
                        <a:rPr lang="en-US" sz="1500" b="0" i="0" u="none" strike="noStrike" cap="none"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rPr>
                        <a:t>n</a:t>
                      </a:r>
                      <a:endParaRPr sz="1400"/>
                    </a:p>
                  </a:txBody>
                  <a:tcPr marL="91444" marR="91444" marT="34294" marB="34294">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830588">
                <a:tc>
                  <a:txBody>
                    <a:bodyPr/>
                    <a:lstStyle/>
                    <a:p>
                      <a:pPr marL="0" marR="0" lvl="0" indent="0" algn="ctr" rtl="0">
                        <a:lnSpc>
                          <a:spcPct val="100000"/>
                        </a:lnSpc>
                        <a:spcBef>
                          <a:spcPts val="0"/>
                        </a:spcBef>
                        <a:spcAft>
                          <a:spcPts val="0"/>
                        </a:spcAft>
                        <a:buClr>
                          <a:schemeClr val="dk1"/>
                        </a:buClr>
                        <a:buSzPts val="1800"/>
                        <a:buFont typeface="Times New Roman" panose="02020603050405020304"/>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n=10</a:t>
                      </a:r>
                      <a:endParaRPr sz="1400"/>
                    </a:p>
                    <a:p>
                      <a:pPr marL="0" marR="0" lvl="0" indent="0" algn="ctr" rtl="0">
                        <a:lnSpc>
                          <a:spcPct val="100000"/>
                        </a:lnSpc>
                        <a:spcBef>
                          <a:spcPts val="360"/>
                        </a:spcBef>
                        <a:spcAft>
                          <a:spcPts val="0"/>
                        </a:spcAft>
                        <a:buClr>
                          <a:schemeClr val="dk1"/>
                        </a:buClr>
                        <a:buSzPts val="1800"/>
                        <a:buFont typeface="Times New Roman" panose="02020603050405020304"/>
                        <a:buNone/>
                      </a:pPr>
                      <a:r>
                        <a:rPr lang="en-US" sz="1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n=10,000</a:t>
                      </a:r>
                      <a:endParaRPr sz="1400"/>
                    </a:p>
                  </a:txBody>
                  <a:tcPr marL="91444" marR="91444" marT="34294" marB="34294">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&lt; 1 sec</a:t>
                      </a:r>
                      <a:endParaRPr sz="1400"/>
                    </a:p>
                    <a:p>
                      <a:pPr marL="0" marR="0" lvl="0" indent="0" algn="ctr" rtl="0">
                        <a:lnSpc>
                          <a:spcPct val="100000"/>
                        </a:lnSpc>
                        <a:spcBef>
                          <a:spcPts val="400"/>
                        </a:spcBef>
                        <a:spcAft>
                          <a:spcPts val="0"/>
                        </a:spcAft>
                        <a:buClr>
                          <a:schemeClr val="dk1"/>
                        </a:buClr>
                        <a:buSzPts val="2000"/>
                        <a:buFont typeface="Times New Roman" panose="02020603050405020304"/>
                        <a:buNone/>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&lt; 1 sec</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&lt; 1 sec</a:t>
                      </a:r>
                      <a:endParaRPr sz="1400"/>
                    </a:p>
                    <a:p>
                      <a:pPr marL="0" marR="0" lvl="0" indent="0" algn="ctr" rtl="0">
                        <a:lnSpc>
                          <a:spcPct val="100000"/>
                        </a:lnSpc>
                        <a:spcBef>
                          <a:spcPts val="400"/>
                        </a:spcBef>
                        <a:spcAft>
                          <a:spcPts val="0"/>
                        </a:spcAft>
                        <a:buClr>
                          <a:schemeClr val="dk1"/>
                        </a:buClr>
                        <a:buSzPts val="2000"/>
                        <a:buFont typeface="Times New Roman" panose="02020603050405020304"/>
                        <a:buNone/>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6 sec</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&lt; 1 sec </a:t>
                      </a:r>
                      <a:endParaRPr sz="1400"/>
                    </a:p>
                    <a:p>
                      <a:pPr marL="0" marR="0" lvl="0" indent="0" algn="ctr" rtl="0">
                        <a:lnSpc>
                          <a:spcPct val="100000"/>
                        </a:lnSpc>
                        <a:spcBef>
                          <a:spcPts val="400"/>
                        </a:spcBef>
                        <a:spcAft>
                          <a:spcPts val="0"/>
                        </a:spcAft>
                        <a:buClr>
                          <a:schemeClr val="dk1"/>
                        </a:buClr>
                        <a:buSzPts val="2000"/>
                        <a:buFont typeface="Times New Roman" panose="02020603050405020304"/>
                        <a:buNone/>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22 min</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&lt; 1 sec </a:t>
                      </a:r>
                      <a:endParaRPr sz="1400"/>
                    </a:p>
                    <a:p>
                      <a:pPr marL="0" marR="0" lvl="0" indent="0" algn="ctr" rtl="0">
                        <a:lnSpc>
                          <a:spcPct val="100000"/>
                        </a:lnSpc>
                        <a:spcBef>
                          <a:spcPts val="400"/>
                        </a:spcBef>
                        <a:spcAft>
                          <a:spcPts val="0"/>
                        </a:spcAft>
                        <a:buClr>
                          <a:schemeClr val="dk1"/>
                        </a:buClr>
                        <a:buSzPts val="2000"/>
                        <a:buFont typeface="Times New Roman" panose="02020603050405020304"/>
                        <a:buNone/>
                      </a:pPr>
                      <a:r>
                        <a:rPr lang="en-US" sz="1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39 days</a:t>
                      </a:r>
                      <a:endParaRPr sz="1400"/>
                    </a:p>
                  </a:txBody>
                  <a:tcPr marL="91444" marR="91444"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Times New Roman" panose="02020603050405020304"/>
                        <a:buNone/>
                      </a:pPr>
                      <a:r>
                        <a:rPr lang="en-US" sz="15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&lt; 1 sec</a:t>
                      </a:r>
                      <a:endParaRPr sz="1400"/>
                    </a:p>
                    <a:p>
                      <a:pPr marL="0" marR="0" lvl="0" indent="0" algn="ctr" rtl="0">
                        <a:lnSpc>
                          <a:spcPct val="100000"/>
                        </a:lnSpc>
                        <a:spcBef>
                          <a:spcPts val="400"/>
                        </a:spcBef>
                        <a:spcAft>
                          <a:spcPts val="0"/>
                        </a:spcAft>
                        <a:buClr>
                          <a:schemeClr val="dk1"/>
                        </a:buClr>
                        <a:buSzPts val="2000"/>
                        <a:buFont typeface="Times New Roman" panose="02020603050405020304"/>
                        <a:buNone/>
                      </a:pPr>
                      <a:r>
                        <a:rPr lang="en-US" sz="15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many </a:t>
                      </a:r>
                      <a:r>
                        <a:rPr lang="en-US" sz="1500" b="0" i="0" u="none" strike="noStrike" cap="none"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many</a:t>
                      </a:r>
                      <a:endParaRPr sz="1500" b="0" i="0" u="none" strike="noStrike" cap="none" baseline="30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400"/>
                        </a:spcBef>
                        <a:spcAft>
                          <a:spcPts val="0"/>
                        </a:spcAft>
                        <a:buClr>
                          <a:schemeClr val="dk1"/>
                        </a:buClr>
                        <a:buSzPts val="2000"/>
                        <a:buFont typeface="Times New Roman" panose="02020603050405020304"/>
                        <a:buNone/>
                      </a:pPr>
                      <a:r>
                        <a:rPr lang="en-US" sz="15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centuries</a:t>
                      </a:r>
                      <a:endParaRPr sz="1400"/>
                    </a:p>
                  </a:txBody>
                  <a:tcPr marL="91444" marR="91444" marT="34294" marB="34294">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
        <p:nvSpPr>
          <p:cNvPr id="269" name="Google Shape;269;p11"/>
          <p:cNvSpPr txBox="1"/>
          <p:nvPr/>
        </p:nvSpPr>
        <p:spPr>
          <a:xfrm>
            <a:off x="789711" y="2448588"/>
            <a:ext cx="7488382" cy="276969"/>
          </a:xfrm>
          <a:prstGeom prst="rect">
            <a:avLst/>
          </a:prstGeom>
          <a:noFill/>
          <a:ln>
            <a:noFill/>
          </a:ln>
        </p:spPr>
        <p:txBody>
          <a:bodyPr spcFirstLastPara="1" wrap="square" lIns="68569" tIns="34275" rIns="68569" bIns="34275" anchor="t" anchorCtr="0">
            <a:spAutoFit/>
          </a:bodyPr>
          <a:lstStyle/>
          <a:p>
            <a:r>
              <a:rPr lang="en-US" sz="1350" b="1">
                <a:solidFill>
                  <a:schemeClr val="dk1"/>
                </a:solidFill>
                <a:latin typeface="Times New Roman" panose="02020603050405020304"/>
                <a:ea typeface="Times New Roman" panose="02020603050405020304"/>
                <a:cs typeface="Times New Roman" panose="02020603050405020304"/>
                <a:sym typeface="Times New Roman" panose="02020603050405020304"/>
              </a:rPr>
              <a:t>Table 1</a:t>
            </a:r>
            <a:r>
              <a:rPr lang="en-US" sz="1350">
                <a:solidFill>
                  <a:schemeClr val="dk1"/>
                </a:solidFill>
                <a:latin typeface="Times New Roman" panose="02020603050405020304"/>
                <a:ea typeface="Times New Roman" panose="02020603050405020304"/>
                <a:cs typeface="Times New Roman" panose="02020603050405020304"/>
                <a:sym typeface="Times New Roman" panose="02020603050405020304"/>
              </a:rPr>
              <a:t>. Execution time for algorithms with the given time complexities</a:t>
            </a:r>
            <a:endParaRPr sz="1350"/>
          </a:p>
        </p:txBody>
      </p:sp>
      <p:sp>
        <p:nvSpPr>
          <p:cNvPr id="270" name="Google Shape;270;p11"/>
          <p:cNvSpPr txBox="1"/>
          <p:nvPr/>
        </p:nvSpPr>
        <p:spPr>
          <a:xfrm>
            <a:off x="1143000" y="959643"/>
            <a:ext cx="7592291" cy="900216"/>
          </a:xfrm>
          <a:prstGeom prst="rect">
            <a:avLst/>
          </a:prstGeom>
          <a:noFill/>
          <a:ln>
            <a:noFill/>
          </a:ln>
        </p:spPr>
        <p:txBody>
          <a:bodyPr spcFirstLastPara="1" wrap="square" lIns="68569" tIns="34275" rIns="68569" bIns="34275" anchor="t" anchorCtr="0">
            <a:spAutoFit/>
          </a:bodyPr>
          <a:lstStyle/>
          <a:p>
            <a:r>
              <a:rPr lang="en-US" sz="2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Assume that we have a machine that can execute 1,000,000 required operations per sec</a:t>
            </a:r>
            <a:endParaRPr sz="2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sldNum" idx="4294967295"/>
          </p:nvPr>
        </p:nvSpPr>
        <p:spPr>
          <a:xfrm>
            <a:off x="7239000" y="5657850"/>
            <a:ext cx="1905000" cy="342900"/>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sp>
        <p:nvSpPr>
          <p:cNvPr id="205" name="Google Shape;205;p4"/>
          <p:cNvSpPr txBox="1">
            <a:spLocks noGrp="1"/>
          </p:cNvSpPr>
          <p:nvPr>
            <p:ph type="title"/>
          </p:nvPr>
        </p:nvSpPr>
        <p:spPr>
          <a:xfrm>
            <a:off x="990600" y="1000125"/>
            <a:ext cx="7716838" cy="514350"/>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3600"/>
            </a:pPr>
            <a:r>
              <a:rPr lang="en-US" sz="2700" dirty="0">
                <a:latin typeface="Times New Roman" panose="02020603050405020304"/>
                <a:ea typeface="Times New Roman" panose="02020603050405020304"/>
                <a:cs typeface="Times New Roman" panose="02020603050405020304"/>
                <a:sym typeface="Times New Roman" panose="02020603050405020304"/>
              </a:rPr>
              <a:t>Time and space</a:t>
            </a:r>
            <a:endParaRPr dirty="0"/>
          </a:p>
        </p:txBody>
      </p:sp>
      <p:sp>
        <p:nvSpPr>
          <p:cNvPr id="206" name="Google Shape;206;p4"/>
          <p:cNvSpPr txBox="1">
            <a:spLocks noGrp="1"/>
          </p:cNvSpPr>
          <p:nvPr>
            <p:ph type="body" idx="1"/>
          </p:nvPr>
        </p:nvSpPr>
        <p:spPr>
          <a:xfrm>
            <a:off x="685800" y="2171700"/>
            <a:ext cx="7924800" cy="3429000"/>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Clr>
                <a:schemeClr val="dk1"/>
              </a:buClr>
              <a:buSzPts val="2400"/>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To analyze an algorithm means:</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514350" lvl="1" indent="-171450">
              <a:lnSpc>
                <a:spcPct val="90000"/>
              </a:lnSpc>
              <a:spcBef>
                <a:spcPts val="375"/>
              </a:spcBef>
              <a:buClr>
                <a:schemeClr val="dk1"/>
              </a:buClr>
              <a:buSzPts val="2400"/>
              <a:buChar char="•"/>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developing a formula for predicting </a:t>
            </a:r>
            <a:r>
              <a:rPr lang="en-US" i="1">
                <a:solidFill>
                  <a:schemeClr val="dk1"/>
                </a:solidFill>
                <a:latin typeface="Times New Roman" panose="02020603050405020304"/>
                <a:ea typeface="Times New Roman" panose="02020603050405020304"/>
                <a:cs typeface="Times New Roman" panose="02020603050405020304"/>
                <a:sym typeface="Times New Roman" panose="02020603050405020304"/>
              </a:rPr>
              <a:t>how fast</a:t>
            </a: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 an algorithm is, based on the size of the input (time complexity), and/or</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514350" lvl="1" indent="-171450">
              <a:lnSpc>
                <a:spcPct val="90000"/>
              </a:lnSpc>
              <a:spcBef>
                <a:spcPts val="375"/>
              </a:spcBef>
              <a:buClr>
                <a:schemeClr val="dk1"/>
              </a:buClr>
              <a:buSzPts val="2400"/>
              <a:buChar char="•"/>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developing a formula for predicting </a:t>
            </a:r>
            <a:r>
              <a:rPr lang="en-US" i="1">
                <a:solidFill>
                  <a:schemeClr val="dk1"/>
                </a:solidFill>
                <a:latin typeface="Times New Roman" panose="02020603050405020304"/>
                <a:ea typeface="Times New Roman" panose="02020603050405020304"/>
                <a:cs typeface="Times New Roman" panose="02020603050405020304"/>
                <a:sym typeface="Times New Roman" panose="02020603050405020304"/>
              </a:rPr>
              <a:t>how much memory</a:t>
            </a: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 an algorithm requires, based on the size of the input (space complexity)</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171450" indent="-171450">
              <a:lnSpc>
                <a:spcPct val="90000"/>
              </a:lnSpc>
              <a:spcBef>
                <a:spcPts val="750"/>
              </a:spcBef>
              <a:buClr>
                <a:schemeClr val="dk1"/>
              </a:buClr>
              <a:buSzPts val="2400"/>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Usually time is our biggest concern</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514350" lvl="1" indent="-171450">
              <a:lnSpc>
                <a:spcPct val="90000"/>
              </a:lnSpc>
              <a:spcBef>
                <a:spcPts val="375"/>
              </a:spcBef>
              <a:buClr>
                <a:schemeClr val="dk1"/>
              </a:buClr>
              <a:buSzPts val="2400"/>
              <a:buChar char="•"/>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Most algorithms require a fixed amount of space</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5"/>
          <p:cNvSpPr txBox="1">
            <a:spLocks noGrp="1"/>
          </p:cNvSpPr>
          <p:nvPr>
            <p:ph type="title"/>
          </p:nvPr>
        </p:nvSpPr>
        <p:spPr>
          <a:xfrm>
            <a:off x="1143000" y="854048"/>
            <a:ext cx="3927420" cy="469770"/>
          </a:xfrm>
          <a:prstGeom prst="rect">
            <a:avLst/>
          </a:prstGeom>
          <a:noFill/>
          <a:ln>
            <a:noFill/>
          </a:ln>
        </p:spPr>
        <p:txBody>
          <a:bodyPr spcFirstLastPara="1" wrap="square" lIns="68569" tIns="34275" rIns="68569" bIns="34275" anchor="b" anchorCtr="0">
            <a:noAutofit/>
          </a:bodyPr>
          <a:lstStyle/>
          <a:p>
            <a:pPr>
              <a:lnSpc>
                <a:spcPct val="90000"/>
              </a:lnSpc>
              <a:spcBef>
                <a:spcPts val="0"/>
              </a:spcBef>
              <a:buClr>
                <a:schemeClr val="dk1"/>
              </a:buClr>
              <a:buSzPts val="3600"/>
            </a:pPr>
            <a:r>
              <a:rPr lang="en-US" sz="2700" dirty="0">
                <a:latin typeface="Times New Roman" panose="02020603050405020304"/>
                <a:ea typeface="Times New Roman" panose="02020603050405020304"/>
                <a:cs typeface="Times New Roman" panose="02020603050405020304"/>
                <a:sym typeface="Times New Roman" panose="02020603050405020304"/>
              </a:rPr>
              <a:t>Space Complexity</a:t>
            </a:r>
            <a:endParaRPr sz="27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5"/>
          <p:cNvSpPr txBox="1">
            <a:spLocks noGrp="1"/>
          </p:cNvSpPr>
          <p:nvPr>
            <p:ph type="body" idx="2"/>
          </p:nvPr>
        </p:nvSpPr>
        <p:spPr>
          <a:xfrm>
            <a:off x="1029099" y="1597563"/>
            <a:ext cx="7277724" cy="1057318"/>
          </a:xfrm>
          <a:prstGeom prst="rect">
            <a:avLst/>
          </a:prstGeom>
          <a:noFill/>
          <a:ln>
            <a:noFill/>
          </a:ln>
        </p:spPr>
        <p:txBody>
          <a:bodyPr spcFirstLastPara="1" wrap="square" lIns="68569" tIns="34275" rIns="68569" bIns="34275" anchor="t" anchorCtr="0">
            <a:noAutofit/>
          </a:bodyPr>
          <a:lstStyle/>
          <a:p>
            <a:pPr>
              <a:lnSpc>
                <a:spcPct val="90000"/>
              </a:lnSpc>
              <a:spcBef>
                <a:spcPts val="0"/>
              </a:spcBef>
              <a:buClr>
                <a:schemeClr val="dk1"/>
              </a:buClr>
              <a:buSzPts val="1400"/>
            </a:pPr>
            <a:r>
              <a:rPr lang="en-US" sz="1800" b="1" u="sng">
                <a:latin typeface="Times New Roman" panose="02020603050405020304"/>
                <a:ea typeface="Times New Roman" panose="02020603050405020304"/>
                <a:cs typeface="Times New Roman" panose="02020603050405020304"/>
                <a:sym typeface="Times New Roman" panose="02020603050405020304"/>
              </a:rPr>
              <a:t>Space complexity can be broadly classified into 2 types.</a:t>
            </a:r>
            <a:endParaRPr sz="1800" b="1">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Fixed or constant space complexity</a:t>
            </a: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Linear space complexity</a:t>
            </a:r>
            <a:endParaRPr lang="en-US"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750"/>
              </a:spcBef>
              <a:buClr>
                <a:schemeClr val="dk1"/>
              </a:buClr>
              <a:buSzPts val="2400"/>
            </a:pPr>
            <a:r>
              <a:rPr lang="en-US" sz="1800">
                <a:latin typeface="Times New Roman" panose="02020603050405020304"/>
                <a:ea typeface="Times New Roman" panose="02020603050405020304"/>
                <a:cs typeface="Times New Roman" panose="02020603050405020304"/>
                <a:sym typeface="Times New Roman" panose="02020603050405020304"/>
              </a:rPr>
              <a:t>Fixed or constant space complexity example</a:t>
            </a: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b="1">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800">
              <a:latin typeface="Times New Roman" panose="02020603050405020304"/>
              <a:ea typeface="Times New Roman" panose="02020603050405020304"/>
              <a:cs typeface="Times New Roman" panose="02020603050405020304"/>
              <a:sym typeface="Times New Roman" panose="02020603050405020304"/>
            </a:endParaRPr>
          </a:p>
        </p:txBody>
      </p:sp>
      <p:pic>
        <p:nvPicPr>
          <p:cNvPr id="213" name="Google Shape;213;p5"/>
          <p:cNvPicPr preferRelativeResize="0">
            <a:picLocks noGrp="1"/>
          </p:cNvPicPr>
          <p:nvPr>
            <p:ph type="body" idx="1"/>
          </p:nvPr>
        </p:nvPicPr>
        <p:blipFill rotWithShape="1">
          <a:blip r:embed="rId1"/>
          <a:srcRect l="7619" t="33906" r="39048" b="23743"/>
          <a:stretch>
            <a:fillRect/>
          </a:stretch>
        </p:blipFill>
        <p:spPr>
          <a:xfrm>
            <a:off x="659567" y="2779569"/>
            <a:ext cx="8274570" cy="3468831"/>
          </a:xfrm>
          <a:prstGeom prst="rect">
            <a:avLst/>
          </a:prstGeom>
          <a:noFill/>
          <a:ln>
            <a:noFill/>
          </a:ln>
        </p:spPr>
      </p:pic>
      <p:cxnSp>
        <p:nvCxnSpPr>
          <p:cNvPr id="214" name="Google Shape;214;p5"/>
          <p:cNvCxnSpPr/>
          <p:nvPr/>
        </p:nvCxnSpPr>
        <p:spPr>
          <a:xfrm rot="-5400000" flipH="1">
            <a:off x="5088733" y="2883400"/>
            <a:ext cx="561271" cy="83128"/>
          </a:xfrm>
          <a:prstGeom prst="straightConnector1">
            <a:avLst/>
          </a:prstGeom>
          <a:noFill/>
          <a:ln w="9525" cap="flat" cmpd="sng">
            <a:solidFill>
              <a:srgbClr val="4A7DBA"/>
            </a:solidFill>
            <a:prstDash val="solid"/>
            <a:round/>
            <a:headEnd type="none" w="sm" len="sm"/>
            <a:tailEnd type="stealth"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6"/>
          <p:cNvSpPr txBox="1">
            <a:spLocks noGrp="1"/>
          </p:cNvSpPr>
          <p:nvPr>
            <p:ph type="title"/>
          </p:nvPr>
        </p:nvSpPr>
        <p:spPr>
          <a:xfrm>
            <a:off x="1066800" y="381000"/>
            <a:ext cx="3919927" cy="401768"/>
          </a:xfrm>
          <a:prstGeom prst="rect">
            <a:avLst/>
          </a:prstGeom>
          <a:noFill/>
          <a:ln>
            <a:noFill/>
          </a:ln>
        </p:spPr>
        <p:txBody>
          <a:bodyPr spcFirstLastPara="1" wrap="square" lIns="68569" tIns="34275" rIns="68569" bIns="34275" anchor="b" anchorCtr="0">
            <a:noAutofit/>
          </a:bodyPr>
          <a:lstStyle/>
          <a:p>
            <a:pPr>
              <a:lnSpc>
                <a:spcPct val="90000"/>
              </a:lnSpc>
              <a:spcBef>
                <a:spcPts val="0"/>
              </a:spcBef>
              <a:buClr>
                <a:schemeClr val="dk1"/>
              </a:buClr>
              <a:buSzPts val="3600"/>
            </a:pPr>
            <a:r>
              <a:rPr lang="en-US" sz="2700" dirty="0">
                <a:latin typeface="Times New Roman" panose="02020603050405020304"/>
                <a:ea typeface="Times New Roman" panose="02020603050405020304"/>
                <a:cs typeface="Times New Roman" panose="02020603050405020304"/>
                <a:sym typeface="Times New Roman" panose="02020603050405020304"/>
              </a:rPr>
              <a:t> Space Complexity</a:t>
            </a:r>
            <a:endParaRPr sz="27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220" name="Google Shape;220;p6"/>
          <p:cNvSpPr txBox="1">
            <a:spLocks noGrp="1"/>
          </p:cNvSpPr>
          <p:nvPr>
            <p:ph type="body" idx="2"/>
          </p:nvPr>
        </p:nvSpPr>
        <p:spPr>
          <a:xfrm>
            <a:off x="1021830" y="838200"/>
            <a:ext cx="7817370" cy="810756"/>
          </a:xfrm>
          <a:prstGeom prst="rect">
            <a:avLst/>
          </a:prstGeom>
          <a:noFill/>
          <a:ln>
            <a:noFill/>
          </a:ln>
        </p:spPr>
        <p:txBody>
          <a:bodyPr spcFirstLastPara="1" wrap="square" lIns="68569" tIns="34275" rIns="68569" bIns="34275" anchor="t" anchorCtr="0">
            <a:noAutofit/>
          </a:bodyPr>
          <a:lstStyle/>
          <a:p>
            <a:pPr>
              <a:lnSpc>
                <a:spcPct val="90000"/>
              </a:lnSpc>
              <a:spcBef>
                <a:spcPts val="0"/>
              </a:spcBef>
              <a:buClr>
                <a:schemeClr val="dk1"/>
              </a:buClr>
              <a:buSzPts val="1400"/>
            </a:pPr>
            <a:r>
              <a:rPr lang="en-US" sz="1725" b="1" dirty="0">
                <a:latin typeface="Times New Roman" panose="02020603050405020304"/>
                <a:ea typeface="Times New Roman" panose="02020603050405020304"/>
                <a:cs typeface="Times New Roman" panose="02020603050405020304"/>
                <a:sym typeface="Times New Roman" panose="02020603050405020304"/>
              </a:rPr>
              <a:t>Linear space complexity: </a:t>
            </a:r>
            <a:r>
              <a:rPr lang="en-US" sz="1725" dirty="0">
                <a:latin typeface="Times New Roman" panose="02020603050405020304"/>
                <a:ea typeface="Times New Roman" panose="02020603050405020304"/>
                <a:cs typeface="Times New Roman" panose="02020603050405020304"/>
                <a:sym typeface="Times New Roman" panose="02020603050405020304"/>
              </a:rPr>
              <a:t>Here the space consumed will be increased with the increase of input size</a:t>
            </a:r>
            <a:endParaRPr sz="1725" dirty="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r>
              <a:rPr lang="en-US" sz="1725" b="1" u="sng" dirty="0">
                <a:latin typeface="Times New Roman" panose="02020603050405020304"/>
                <a:ea typeface="Times New Roman" panose="02020603050405020304"/>
                <a:cs typeface="Times New Roman" panose="02020603050405020304"/>
                <a:sym typeface="Times New Roman" panose="02020603050405020304"/>
              </a:rPr>
              <a:t>Calculate the sum of “n” numbers given in the array.</a:t>
            </a:r>
            <a:endParaRPr sz="1725" b="1" dirty="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725" b="1" dirty="0">
              <a:latin typeface="Times New Roman" panose="02020603050405020304"/>
              <a:ea typeface="Times New Roman" panose="02020603050405020304"/>
              <a:cs typeface="Times New Roman" panose="02020603050405020304"/>
              <a:sym typeface="Times New Roman" panose="02020603050405020304"/>
            </a:endParaRPr>
          </a:p>
          <a:p>
            <a:pPr>
              <a:lnSpc>
                <a:spcPct val="90000"/>
              </a:lnSpc>
              <a:spcBef>
                <a:spcPts val="210"/>
              </a:spcBef>
              <a:buClr>
                <a:schemeClr val="dk1"/>
              </a:buClr>
              <a:buSzPts val="1400"/>
            </a:pPr>
            <a:endParaRPr sz="1725"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221" name="Google Shape;221;p6"/>
          <p:cNvPicPr preferRelativeResize="0"/>
          <p:nvPr/>
        </p:nvPicPr>
        <p:blipFill rotWithShape="1">
          <a:blip r:embed="rId1"/>
          <a:srcRect l="8036" t="23200" r="38393" b="4798"/>
          <a:stretch>
            <a:fillRect/>
          </a:stretch>
        </p:blipFill>
        <p:spPr>
          <a:xfrm>
            <a:off x="1371600" y="1828801"/>
            <a:ext cx="6565692" cy="4443070"/>
          </a:xfrm>
          <a:prstGeom prst="rect">
            <a:avLst/>
          </a:prstGeom>
          <a:noFill/>
          <a:ln>
            <a:noFill/>
          </a:ln>
        </p:spPr>
      </p:pic>
      <p:cxnSp>
        <p:nvCxnSpPr>
          <p:cNvPr id="222" name="Google Shape;222;p6"/>
          <p:cNvCxnSpPr/>
          <p:nvPr/>
        </p:nvCxnSpPr>
        <p:spPr>
          <a:xfrm>
            <a:off x="6553200" y="1295400"/>
            <a:ext cx="381000" cy="512807"/>
          </a:xfrm>
          <a:prstGeom prst="straightConnector1">
            <a:avLst/>
          </a:prstGeom>
          <a:noFill/>
          <a:ln w="9525" cap="flat" cmpd="sng">
            <a:solidFill>
              <a:srgbClr val="4A7DBA"/>
            </a:solidFill>
            <a:prstDash val="solid"/>
            <a:round/>
            <a:headEnd type="none" w="sm" len="sm"/>
            <a:tailEnd type="stealth"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7"/>
          <p:cNvSpPr txBox="1">
            <a:spLocks noGrp="1"/>
          </p:cNvSpPr>
          <p:nvPr>
            <p:ph type="title"/>
          </p:nvPr>
        </p:nvSpPr>
        <p:spPr>
          <a:xfrm>
            <a:off x="1143000" y="754924"/>
            <a:ext cx="7924800" cy="552734"/>
          </a:xfrm>
          <a:prstGeom prst="rect">
            <a:avLst/>
          </a:prstGeom>
          <a:noFill/>
          <a:ln>
            <a:noFill/>
          </a:ln>
        </p:spPr>
        <p:txBody>
          <a:bodyPr spcFirstLastPara="1" wrap="square" lIns="68569" tIns="34275" rIns="68569" bIns="34275" anchor="ctr" anchorCtr="0">
            <a:noAutofit/>
          </a:bodyPr>
          <a:lstStyle/>
          <a:p>
            <a:pPr algn="l">
              <a:lnSpc>
                <a:spcPct val="90000"/>
              </a:lnSpc>
              <a:spcBef>
                <a:spcPts val="0"/>
              </a:spcBef>
              <a:buClr>
                <a:schemeClr val="dk1"/>
              </a:buClr>
              <a:buSzPts val="3600"/>
            </a:pPr>
            <a:br>
              <a:rPr lang="en-US" sz="2700" dirty="0">
                <a:latin typeface="Times New Roman" panose="02020603050405020304"/>
                <a:ea typeface="Times New Roman" panose="02020603050405020304"/>
                <a:cs typeface="Times New Roman" panose="02020603050405020304"/>
                <a:sym typeface="Times New Roman" panose="02020603050405020304"/>
              </a:rPr>
            </a:br>
            <a:r>
              <a:rPr lang="en-US" sz="2700" dirty="0">
                <a:latin typeface="Times New Roman" panose="02020603050405020304"/>
                <a:ea typeface="Times New Roman" panose="02020603050405020304"/>
                <a:cs typeface="Times New Roman" panose="02020603050405020304"/>
                <a:sym typeface="Times New Roman" panose="02020603050405020304"/>
              </a:rPr>
              <a:t>Time Complexity: Asymptotic Notations </a:t>
            </a:r>
            <a:br>
              <a:rPr lang="en-US" sz="2700" dirty="0">
                <a:latin typeface="Times New Roman" panose="02020603050405020304"/>
                <a:ea typeface="Times New Roman" panose="02020603050405020304"/>
                <a:cs typeface="Times New Roman" panose="02020603050405020304"/>
                <a:sym typeface="Times New Roman" panose="02020603050405020304"/>
              </a:rPr>
            </a:br>
            <a:endParaRPr sz="27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228" name="Google Shape;228;p7"/>
          <p:cNvSpPr txBox="1">
            <a:spLocks noGrp="1"/>
          </p:cNvSpPr>
          <p:nvPr>
            <p:ph type="body" idx="1"/>
          </p:nvPr>
        </p:nvSpPr>
        <p:spPr>
          <a:xfrm>
            <a:off x="495300" y="1706824"/>
            <a:ext cx="8409864" cy="3879377"/>
          </a:xfrm>
          <a:prstGeom prst="rect">
            <a:avLst/>
          </a:prstGeom>
          <a:noFill/>
          <a:ln>
            <a:noFill/>
          </a:ln>
        </p:spPr>
        <p:txBody>
          <a:bodyPr spcFirstLastPara="1" wrap="square" lIns="68569" tIns="34275" rIns="68569" bIns="34275" anchor="t" anchorCtr="0">
            <a:noAutofit/>
          </a:bodyPr>
          <a:lstStyle/>
          <a:p>
            <a:pPr marL="257175" indent="-257175">
              <a:lnSpc>
                <a:spcPct val="90000"/>
              </a:lnSpc>
              <a:spcBef>
                <a:spcPts val="0"/>
              </a:spcBef>
              <a:buClr>
                <a:schemeClr val="dk1"/>
              </a:buClr>
              <a:buSzPts val="1600"/>
              <a:buNone/>
            </a:pPr>
            <a:r>
              <a:rPr lang="en-US" sz="1800" dirty="0">
                <a:latin typeface="Times New Roman" panose="02020603050405020304"/>
                <a:ea typeface="Times New Roman" panose="02020603050405020304"/>
                <a:cs typeface="Times New Roman" panose="02020603050405020304"/>
                <a:sym typeface="Times New Roman" panose="02020603050405020304"/>
              </a:rPr>
              <a:t>Asymptotic Notations</a:t>
            </a:r>
            <a:r>
              <a:rPr lang="en-US" sz="1650" dirty="0">
                <a:latin typeface="Times New Roman" panose="02020603050405020304"/>
                <a:ea typeface="Times New Roman" panose="02020603050405020304"/>
                <a:cs typeface="Times New Roman" panose="02020603050405020304"/>
                <a:sym typeface="Times New Roman" panose="02020603050405020304"/>
              </a:rPr>
              <a:t> are mathematical functions that are used to calculate </a:t>
            </a:r>
            <a:r>
              <a:rPr lang="en-US" sz="1650" b="1" dirty="0">
                <a:latin typeface="Times New Roman" panose="02020603050405020304"/>
                <a:ea typeface="Times New Roman" panose="02020603050405020304"/>
                <a:cs typeface="Times New Roman" panose="02020603050405020304"/>
                <a:sym typeface="Times New Roman" panose="02020603050405020304"/>
              </a:rPr>
              <a:t>running time </a:t>
            </a:r>
            <a:r>
              <a:rPr lang="en-US" sz="1650" dirty="0">
                <a:latin typeface="Times New Roman" panose="02020603050405020304"/>
                <a:ea typeface="Times New Roman" panose="02020603050405020304"/>
                <a:cs typeface="Times New Roman" panose="02020603050405020304"/>
                <a:sym typeface="Times New Roman" panose="02020603050405020304"/>
              </a:rPr>
              <a:t>and also the rate of growth of an algorithm.</a:t>
            </a:r>
            <a:endParaRPr sz="1650"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nSpc>
                <a:spcPct val="90000"/>
              </a:lnSpc>
              <a:spcBef>
                <a:spcPts val="240"/>
              </a:spcBef>
              <a:buClr>
                <a:schemeClr val="dk1"/>
              </a:buClr>
              <a:buSzPts val="1600"/>
              <a:buNone/>
            </a:pPr>
            <a:endParaRPr sz="1650"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nSpc>
                <a:spcPct val="90000"/>
              </a:lnSpc>
              <a:spcBef>
                <a:spcPts val="240"/>
              </a:spcBef>
              <a:buClr>
                <a:schemeClr val="dk1"/>
              </a:buClr>
              <a:buSzPts val="1600"/>
              <a:buNone/>
            </a:pPr>
            <a:r>
              <a:rPr lang="en-US" sz="1650" dirty="0">
                <a:latin typeface="Times New Roman" panose="02020603050405020304"/>
                <a:ea typeface="Times New Roman" panose="02020603050405020304"/>
                <a:cs typeface="Times New Roman" panose="02020603050405020304"/>
                <a:sym typeface="Times New Roman" panose="02020603050405020304"/>
              </a:rPr>
              <a:t>Types of Asymptotic Notations</a:t>
            </a:r>
            <a:endParaRPr dirty="0"/>
          </a:p>
          <a:p>
            <a:pPr marL="257175" indent="-257175" algn="just">
              <a:lnSpc>
                <a:spcPct val="90000"/>
              </a:lnSpc>
              <a:spcBef>
                <a:spcPts val="0"/>
              </a:spcBef>
              <a:buClr>
                <a:schemeClr val="dk1"/>
              </a:buClr>
              <a:buSzPts val="2200"/>
            </a:pPr>
            <a:r>
              <a:rPr lang="en-US" sz="1650" b="1" dirty="0">
                <a:latin typeface="Times New Roman" panose="02020603050405020304"/>
                <a:ea typeface="Times New Roman" panose="02020603050405020304"/>
                <a:cs typeface="Times New Roman" panose="02020603050405020304"/>
                <a:sym typeface="Times New Roman" panose="02020603050405020304"/>
              </a:rPr>
              <a:t>Big O:</a:t>
            </a:r>
            <a:r>
              <a:rPr lang="en-US" sz="1650" dirty="0">
                <a:latin typeface="Times New Roman" panose="02020603050405020304"/>
                <a:ea typeface="Times New Roman" panose="02020603050405020304"/>
                <a:cs typeface="Times New Roman" panose="02020603050405020304"/>
                <a:sym typeface="Times New Roman" panose="02020603050405020304"/>
              </a:rPr>
              <a:t> We use this notation to calculate the worst case and is called as tight upper bound and can be used to describe the execution time required or the space used (e.g. in memory or on disk) by an algorithm.</a:t>
            </a:r>
            <a:endParaRPr dirty="0"/>
          </a:p>
          <a:p>
            <a:pPr marL="257175" indent="-257175" algn="just">
              <a:lnSpc>
                <a:spcPct val="90000"/>
              </a:lnSpc>
              <a:spcBef>
                <a:spcPts val="335"/>
              </a:spcBef>
              <a:buClr>
                <a:schemeClr val="dk1"/>
              </a:buClr>
              <a:buSzPts val="2200"/>
            </a:pPr>
            <a:r>
              <a:rPr lang="en-US" sz="1650" b="1" dirty="0">
                <a:latin typeface="Times New Roman" panose="02020603050405020304"/>
                <a:ea typeface="Times New Roman" panose="02020603050405020304"/>
                <a:cs typeface="Times New Roman" panose="02020603050405020304"/>
                <a:sym typeface="Times New Roman" panose="02020603050405020304"/>
              </a:rPr>
              <a:t>Big Omega:</a:t>
            </a:r>
            <a:r>
              <a:rPr lang="en-US" sz="1650" dirty="0">
                <a:latin typeface="Times New Roman" panose="02020603050405020304"/>
                <a:ea typeface="Times New Roman" panose="02020603050405020304"/>
                <a:cs typeface="Times New Roman" panose="02020603050405020304"/>
                <a:sym typeface="Times New Roman" panose="02020603050405020304"/>
              </a:rPr>
              <a:t> We use this notation to calculate the lower bound.</a:t>
            </a:r>
            <a:endParaRPr dirty="0"/>
          </a:p>
          <a:p>
            <a:pPr marL="257175" indent="-257175" algn="just">
              <a:lnSpc>
                <a:spcPct val="90000"/>
              </a:lnSpc>
              <a:spcBef>
                <a:spcPts val="335"/>
              </a:spcBef>
              <a:buClr>
                <a:schemeClr val="dk1"/>
              </a:buClr>
              <a:buSzPts val="2200"/>
            </a:pPr>
            <a:r>
              <a:rPr lang="en-US" sz="1650" b="1" dirty="0">
                <a:latin typeface="Times New Roman" panose="02020603050405020304"/>
                <a:ea typeface="Times New Roman" panose="02020603050405020304"/>
                <a:cs typeface="Times New Roman" panose="02020603050405020304"/>
                <a:sym typeface="Times New Roman" panose="02020603050405020304"/>
              </a:rPr>
              <a:t>Bit Theta:</a:t>
            </a:r>
            <a:r>
              <a:rPr lang="en-US" sz="1650" dirty="0">
                <a:latin typeface="Times New Roman" panose="02020603050405020304"/>
                <a:ea typeface="Times New Roman" panose="02020603050405020304"/>
                <a:cs typeface="Times New Roman" panose="02020603050405020304"/>
                <a:sym typeface="Times New Roman" panose="02020603050405020304"/>
              </a:rPr>
              <a:t> We use this notation to calculate the average case.</a:t>
            </a:r>
            <a:endParaRPr dirty="0"/>
          </a:p>
          <a:p>
            <a:pPr marL="257175" indent="-152400" algn="just">
              <a:lnSpc>
                <a:spcPct val="90000"/>
              </a:lnSpc>
              <a:spcBef>
                <a:spcPts val="335"/>
              </a:spcBef>
              <a:buClr>
                <a:schemeClr val="dk1"/>
              </a:buClr>
              <a:buSzPts val="2200"/>
              <a:buNone/>
            </a:pPr>
            <a:endParaRPr sz="1650"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gn="just">
              <a:lnSpc>
                <a:spcPct val="90000"/>
              </a:lnSpc>
              <a:spcBef>
                <a:spcPts val="335"/>
              </a:spcBef>
              <a:buClr>
                <a:schemeClr val="dk1"/>
              </a:buClr>
              <a:buSzPts val="2200"/>
              <a:buNone/>
            </a:pPr>
            <a:r>
              <a:rPr lang="en-US" sz="1650" dirty="0">
                <a:latin typeface="Times New Roman" panose="02020603050405020304"/>
                <a:ea typeface="Times New Roman" panose="02020603050405020304"/>
                <a:cs typeface="Times New Roman" panose="02020603050405020304"/>
                <a:sym typeface="Times New Roman" panose="02020603050405020304"/>
              </a:rPr>
              <a:t>Let us understand Best, average and worst case with the help of an example:</a:t>
            </a:r>
            <a:endParaRPr dirty="0"/>
          </a:p>
          <a:p>
            <a:pPr marL="257175" indent="-257175" algn="just">
              <a:lnSpc>
                <a:spcPct val="90000"/>
              </a:lnSpc>
              <a:spcBef>
                <a:spcPts val="335"/>
              </a:spcBef>
              <a:buClr>
                <a:schemeClr val="dk1"/>
              </a:buClr>
              <a:buSzPts val="2200"/>
              <a:buNone/>
            </a:pPr>
            <a:r>
              <a:rPr lang="en-US" sz="1650" dirty="0">
                <a:latin typeface="Times New Roman" panose="02020603050405020304"/>
                <a:ea typeface="Times New Roman" panose="02020603050405020304"/>
                <a:cs typeface="Times New Roman" panose="02020603050405020304"/>
                <a:sym typeface="Times New Roman" panose="02020603050405020304"/>
              </a:rPr>
              <a:t>	Consider that we are searching for a key in list of 10 items. We search one by one, a linear search.</a:t>
            </a:r>
            <a:endParaRPr dirty="0"/>
          </a:p>
          <a:p>
            <a:pPr marL="257175" indent="-257175" algn="just">
              <a:lnSpc>
                <a:spcPct val="90000"/>
              </a:lnSpc>
              <a:spcBef>
                <a:spcPts val="335"/>
              </a:spcBef>
              <a:buClr>
                <a:schemeClr val="dk1"/>
              </a:buClr>
              <a:buSzPts val="2200"/>
            </a:pPr>
            <a:r>
              <a:rPr lang="en-US" sz="1650" dirty="0">
                <a:latin typeface="Times New Roman" panose="02020603050405020304"/>
                <a:ea typeface="Times New Roman" panose="02020603050405020304"/>
                <a:cs typeface="Times New Roman" panose="02020603050405020304"/>
                <a:sym typeface="Times New Roman" panose="02020603050405020304"/>
              </a:rPr>
              <a:t>Here </a:t>
            </a:r>
            <a:r>
              <a:rPr lang="en-US" sz="1650" b="1" dirty="0">
                <a:latin typeface="Times New Roman" panose="02020603050405020304"/>
                <a:ea typeface="Times New Roman" panose="02020603050405020304"/>
                <a:cs typeface="Times New Roman" panose="02020603050405020304"/>
                <a:sym typeface="Times New Roman" panose="02020603050405020304"/>
              </a:rPr>
              <a:t>Best-case</a:t>
            </a:r>
            <a:r>
              <a:rPr lang="en-US" sz="1650" dirty="0">
                <a:latin typeface="Times New Roman" panose="02020603050405020304"/>
                <a:ea typeface="Times New Roman" panose="02020603050405020304"/>
                <a:cs typeface="Times New Roman" panose="02020603050405020304"/>
                <a:sym typeface="Times New Roman" panose="02020603050405020304"/>
              </a:rPr>
              <a:t> will be, the key present at the first item itself.</a:t>
            </a:r>
            <a:endParaRPr dirty="0"/>
          </a:p>
          <a:p>
            <a:pPr marL="257175" indent="-257175" algn="just">
              <a:lnSpc>
                <a:spcPct val="90000"/>
              </a:lnSpc>
              <a:spcBef>
                <a:spcPts val="335"/>
              </a:spcBef>
              <a:buClr>
                <a:schemeClr val="dk1"/>
              </a:buClr>
              <a:buSzPts val="2200"/>
            </a:pPr>
            <a:r>
              <a:rPr lang="en-US" sz="1650" b="1" dirty="0">
                <a:latin typeface="Times New Roman" panose="02020603050405020304"/>
                <a:ea typeface="Times New Roman" panose="02020603050405020304"/>
                <a:cs typeface="Times New Roman" panose="02020603050405020304"/>
                <a:sym typeface="Times New Roman" panose="02020603050405020304"/>
              </a:rPr>
              <a:t>Average case</a:t>
            </a:r>
            <a:r>
              <a:rPr lang="en-US" sz="1650" dirty="0">
                <a:latin typeface="Times New Roman" panose="02020603050405020304"/>
                <a:ea typeface="Times New Roman" panose="02020603050405020304"/>
                <a:cs typeface="Times New Roman" panose="02020603050405020304"/>
                <a:sym typeface="Times New Roman" panose="02020603050405020304"/>
              </a:rPr>
              <a:t> is, the key present somewhere in the middle of the 10 items.</a:t>
            </a:r>
            <a:endParaRPr dirty="0"/>
          </a:p>
          <a:p>
            <a:pPr marL="257175" indent="-257175" algn="just">
              <a:lnSpc>
                <a:spcPct val="90000"/>
              </a:lnSpc>
              <a:spcBef>
                <a:spcPts val="335"/>
              </a:spcBef>
              <a:buClr>
                <a:schemeClr val="dk1"/>
              </a:buClr>
              <a:buSzPts val="2200"/>
            </a:pPr>
            <a:r>
              <a:rPr lang="en-US" sz="1650" b="1" dirty="0">
                <a:latin typeface="Times New Roman" panose="02020603050405020304"/>
                <a:ea typeface="Times New Roman" panose="02020603050405020304"/>
                <a:cs typeface="Times New Roman" panose="02020603050405020304"/>
                <a:sym typeface="Times New Roman" panose="02020603050405020304"/>
              </a:rPr>
              <a:t>Worst case</a:t>
            </a:r>
            <a:r>
              <a:rPr lang="en-US" sz="1650" dirty="0">
                <a:latin typeface="Times New Roman" panose="02020603050405020304"/>
                <a:ea typeface="Times New Roman" panose="02020603050405020304"/>
                <a:cs typeface="Times New Roman" panose="02020603050405020304"/>
                <a:sym typeface="Times New Roman" panose="02020603050405020304"/>
              </a:rPr>
              <a:t> is the key present at the last item.</a:t>
            </a:r>
            <a:endParaRPr dirty="0"/>
          </a:p>
          <a:p>
            <a:pPr marL="257175" indent="-152400" algn="just">
              <a:lnSpc>
                <a:spcPct val="90000"/>
              </a:lnSpc>
              <a:spcBef>
                <a:spcPts val="335"/>
              </a:spcBef>
              <a:buClr>
                <a:schemeClr val="dk1"/>
              </a:buClr>
              <a:buSzPts val="2200"/>
              <a:buNone/>
            </a:pPr>
            <a:endParaRPr sz="1650"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nSpc>
                <a:spcPct val="90000"/>
              </a:lnSpc>
              <a:spcBef>
                <a:spcPts val="270"/>
              </a:spcBef>
              <a:buClr>
                <a:schemeClr val="dk1"/>
              </a:buClr>
              <a:buSzPts val="1800"/>
              <a:buNone/>
            </a:pPr>
            <a:endParaRPr sz="1650" b="1" u="sng" dirty="0">
              <a:latin typeface="Times New Roman" panose="02020603050405020304"/>
              <a:ea typeface="Times New Roman" panose="02020603050405020304"/>
              <a:cs typeface="Times New Roman" panose="02020603050405020304"/>
              <a:sym typeface="Times New Roman" panose="02020603050405020304"/>
            </a:endParaRPr>
          </a:p>
          <a:p>
            <a:pPr marL="257175" indent="-257175">
              <a:lnSpc>
                <a:spcPct val="90000"/>
              </a:lnSpc>
              <a:spcBef>
                <a:spcPts val="270"/>
              </a:spcBef>
              <a:buClr>
                <a:schemeClr val="dk1"/>
              </a:buClr>
              <a:buSzPts val="1800"/>
              <a:buNone/>
            </a:pPr>
            <a:endParaRPr sz="1650" b="1" dirty="0">
              <a:latin typeface="Times New Roman" panose="02020603050405020304"/>
              <a:ea typeface="Times New Roman" panose="02020603050405020304"/>
              <a:cs typeface="Times New Roman" panose="02020603050405020304"/>
              <a:sym typeface="Times New Roman" panose="02020603050405020304"/>
            </a:endParaRPr>
          </a:p>
          <a:p>
            <a:pPr marL="257175" indent="-142875">
              <a:lnSpc>
                <a:spcPct val="90000"/>
              </a:lnSpc>
              <a:spcBef>
                <a:spcPts val="360"/>
              </a:spcBef>
              <a:buClr>
                <a:schemeClr val="dk1"/>
              </a:buClr>
              <a:buSzPts val="2400"/>
              <a:buNone/>
            </a:pPr>
            <a:endParaRPr sz="165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8"/>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sp>
        <p:nvSpPr>
          <p:cNvPr id="234" name="Google Shape;234;p8"/>
          <p:cNvSpPr txBox="1"/>
          <p:nvPr/>
        </p:nvSpPr>
        <p:spPr>
          <a:xfrm>
            <a:off x="365126" y="1524000"/>
            <a:ext cx="8778875" cy="1254159"/>
          </a:xfrm>
          <a:prstGeom prst="rect">
            <a:avLst/>
          </a:prstGeom>
          <a:noFill/>
          <a:ln>
            <a:noFill/>
          </a:ln>
        </p:spPr>
        <p:txBody>
          <a:bodyPr spcFirstLastPara="1" wrap="square" lIns="68569" tIns="34275" rIns="68569" bIns="34275" anchor="t" anchorCtr="0">
            <a:spAutoFit/>
          </a:bodyPr>
          <a:lstStyle/>
          <a:p>
            <a:r>
              <a:rPr lang="en-US" sz="165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Def</a:t>
            </a:r>
            <a:r>
              <a:rPr lang="en-US" sz="165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f(n) = O(g(n)) if and only if ∃ 2  positive constants c and n</a:t>
            </a:r>
            <a:r>
              <a:rPr lang="en-US" sz="1650" baseline="-25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0</a:t>
            </a:r>
            <a:r>
              <a:rPr lang="en-US" sz="165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350" dirty="0"/>
          </a:p>
          <a:p>
            <a:r>
              <a:rPr lang="en-US" sz="165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such that </a:t>
            </a:r>
            <a:endParaRPr sz="1350" dirty="0"/>
          </a:p>
          <a:p>
            <a:r>
              <a:rPr lang="en-US" sz="165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65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|f(n)| ≤ c ∙ |g(n)| ∀ n ≥ n</a:t>
            </a:r>
            <a:r>
              <a:rPr lang="en-US" sz="1650" b="1" baseline="-25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0.</a:t>
            </a:r>
            <a:endParaRPr sz="165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r>
              <a:rPr lang="en-US" sz="1650" baseline="-25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lang="en-US" sz="1650" baseline="-25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r>
              <a:rPr lang="en-US" sz="165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So, g(n) actually is the upper bound of f(n).</a:t>
            </a:r>
            <a:endParaRPr sz="1350" dirty="0"/>
          </a:p>
        </p:txBody>
      </p:sp>
      <p:cxnSp>
        <p:nvCxnSpPr>
          <p:cNvPr id="235" name="Google Shape;235;p8"/>
          <p:cNvCxnSpPr/>
          <p:nvPr/>
        </p:nvCxnSpPr>
        <p:spPr>
          <a:xfrm>
            <a:off x="1524000" y="3028950"/>
            <a:ext cx="0" cy="200025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8"/>
          <p:cNvCxnSpPr/>
          <p:nvPr/>
        </p:nvCxnSpPr>
        <p:spPr>
          <a:xfrm>
            <a:off x="1524000" y="5029200"/>
            <a:ext cx="5257800" cy="0"/>
          </a:xfrm>
          <a:prstGeom prst="straightConnector1">
            <a:avLst/>
          </a:prstGeom>
          <a:noFill/>
          <a:ln w="9525" cap="flat" cmpd="sng">
            <a:solidFill>
              <a:schemeClr val="dk1"/>
            </a:solidFill>
            <a:prstDash val="solid"/>
            <a:round/>
            <a:headEnd type="none" w="med" len="med"/>
            <a:tailEnd type="none" w="med" len="med"/>
          </a:ln>
        </p:spPr>
      </p:cxnSp>
      <p:sp>
        <p:nvSpPr>
          <p:cNvPr id="237" name="Google Shape;237;p8"/>
          <p:cNvSpPr/>
          <p:nvPr/>
        </p:nvSpPr>
        <p:spPr>
          <a:xfrm>
            <a:off x="1981200" y="3200400"/>
            <a:ext cx="4495800" cy="1428750"/>
          </a:xfrm>
          <a:custGeom>
            <a:avLst/>
            <a:gdLst/>
            <a:ahLst/>
            <a:cxnLst/>
            <a:rect l="l" t="t" r="r" b="b"/>
            <a:pathLst>
              <a:path w="2832" h="1200" extrusionOk="0">
                <a:moveTo>
                  <a:pt x="0" y="1200"/>
                </a:moveTo>
                <a:cubicBezTo>
                  <a:pt x="84" y="1180"/>
                  <a:pt x="168" y="1160"/>
                  <a:pt x="288" y="1104"/>
                </a:cubicBezTo>
                <a:cubicBezTo>
                  <a:pt x="408" y="1048"/>
                  <a:pt x="568" y="968"/>
                  <a:pt x="720" y="864"/>
                </a:cubicBezTo>
                <a:cubicBezTo>
                  <a:pt x="872" y="760"/>
                  <a:pt x="1072" y="584"/>
                  <a:pt x="1200" y="480"/>
                </a:cubicBezTo>
                <a:cubicBezTo>
                  <a:pt x="1328" y="376"/>
                  <a:pt x="1376" y="304"/>
                  <a:pt x="1488" y="240"/>
                </a:cubicBezTo>
                <a:cubicBezTo>
                  <a:pt x="1600" y="176"/>
                  <a:pt x="1712" y="128"/>
                  <a:pt x="1872" y="96"/>
                </a:cubicBezTo>
                <a:cubicBezTo>
                  <a:pt x="2032" y="64"/>
                  <a:pt x="2288" y="64"/>
                  <a:pt x="2448" y="48"/>
                </a:cubicBezTo>
                <a:cubicBezTo>
                  <a:pt x="2608" y="32"/>
                  <a:pt x="2768" y="0"/>
                  <a:pt x="2832" y="0"/>
                </a:cubicBezTo>
              </a:path>
            </a:pathLst>
          </a:custGeom>
          <a:no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endParaRPr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8" name="Google Shape;238;p8"/>
          <p:cNvSpPr/>
          <p:nvPr/>
        </p:nvSpPr>
        <p:spPr>
          <a:xfrm>
            <a:off x="2133600" y="3886200"/>
            <a:ext cx="4419600" cy="971550"/>
          </a:xfrm>
          <a:custGeom>
            <a:avLst/>
            <a:gdLst/>
            <a:ahLst/>
            <a:cxnLst/>
            <a:rect l="l" t="t" r="r" b="b"/>
            <a:pathLst>
              <a:path w="2784" h="816" extrusionOk="0">
                <a:moveTo>
                  <a:pt x="0" y="816"/>
                </a:moveTo>
                <a:cubicBezTo>
                  <a:pt x="48" y="672"/>
                  <a:pt x="96" y="528"/>
                  <a:pt x="144" y="432"/>
                </a:cubicBezTo>
                <a:cubicBezTo>
                  <a:pt x="192" y="336"/>
                  <a:pt x="232" y="240"/>
                  <a:pt x="288" y="240"/>
                </a:cubicBezTo>
                <a:cubicBezTo>
                  <a:pt x="344" y="240"/>
                  <a:pt x="432" y="384"/>
                  <a:pt x="480" y="432"/>
                </a:cubicBezTo>
                <a:cubicBezTo>
                  <a:pt x="528" y="480"/>
                  <a:pt x="512" y="520"/>
                  <a:pt x="576" y="528"/>
                </a:cubicBezTo>
                <a:cubicBezTo>
                  <a:pt x="640" y="536"/>
                  <a:pt x="728" y="512"/>
                  <a:pt x="864" y="480"/>
                </a:cubicBezTo>
                <a:cubicBezTo>
                  <a:pt x="1000" y="448"/>
                  <a:pt x="1200" y="384"/>
                  <a:pt x="1392" y="336"/>
                </a:cubicBezTo>
                <a:cubicBezTo>
                  <a:pt x="1584" y="288"/>
                  <a:pt x="1816" y="240"/>
                  <a:pt x="2016" y="192"/>
                </a:cubicBezTo>
                <a:cubicBezTo>
                  <a:pt x="2216" y="144"/>
                  <a:pt x="2464" y="80"/>
                  <a:pt x="2592" y="48"/>
                </a:cubicBezTo>
                <a:cubicBezTo>
                  <a:pt x="2720" y="16"/>
                  <a:pt x="2752" y="8"/>
                  <a:pt x="2784" y="0"/>
                </a:cubicBezTo>
              </a:path>
            </a:pathLst>
          </a:custGeom>
          <a:no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endParaRPr sz="135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239" name="Google Shape;239;p8"/>
          <p:cNvCxnSpPr/>
          <p:nvPr/>
        </p:nvCxnSpPr>
        <p:spPr>
          <a:xfrm>
            <a:off x="2819400" y="4343400"/>
            <a:ext cx="0" cy="685800"/>
          </a:xfrm>
          <a:prstGeom prst="straightConnector1">
            <a:avLst/>
          </a:prstGeom>
          <a:noFill/>
          <a:ln w="9525" cap="flat" cmpd="sng">
            <a:solidFill>
              <a:schemeClr val="dk1"/>
            </a:solidFill>
            <a:prstDash val="dot"/>
            <a:round/>
            <a:headEnd type="none" w="med" len="med"/>
            <a:tailEnd type="none" w="med" len="med"/>
          </a:ln>
        </p:spPr>
      </p:cxnSp>
      <p:sp>
        <p:nvSpPr>
          <p:cNvPr id="240" name="Google Shape;240;p8"/>
          <p:cNvSpPr/>
          <p:nvPr/>
        </p:nvSpPr>
        <p:spPr>
          <a:xfrm>
            <a:off x="4286250" y="3353991"/>
            <a:ext cx="9144000" cy="276969"/>
          </a:xfrm>
          <a:prstGeom prst="rect">
            <a:avLst/>
          </a:prstGeom>
          <a:noFill/>
          <a:ln>
            <a:noFill/>
          </a:ln>
        </p:spPr>
        <p:txBody>
          <a:bodyPr spcFirstLastPara="1" wrap="square" lIns="68569" tIns="34275" rIns="68569" bIns="34275" anchor="t" anchorCtr="0">
            <a:spAutoFit/>
          </a:bodyPr>
          <a:lstStyle/>
          <a:p>
            <a:endParaRPr sz="135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41" name="Google Shape;241;p8"/>
          <p:cNvPicPr preferRelativeResize="0"/>
          <p:nvPr/>
        </p:nvPicPr>
        <p:blipFill rotWithShape="1">
          <a:blip r:embed="rId1"/>
          <a:srcRect/>
          <a:stretch>
            <a:fillRect/>
          </a:stretch>
        </p:blipFill>
        <p:spPr>
          <a:xfrm>
            <a:off x="6477000" y="3028950"/>
            <a:ext cx="1143000" cy="300038"/>
          </a:xfrm>
          <a:prstGeom prst="rect">
            <a:avLst/>
          </a:prstGeom>
          <a:noFill/>
          <a:ln>
            <a:noFill/>
          </a:ln>
        </p:spPr>
      </p:pic>
      <p:pic>
        <p:nvPicPr>
          <p:cNvPr id="242" name="Google Shape;242;p8"/>
          <p:cNvPicPr preferRelativeResize="0"/>
          <p:nvPr/>
        </p:nvPicPr>
        <p:blipFill rotWithShape="1">
          <a:blip r:embed="rId2"/>
          <a:srcRect/>
          <a:stretch>
            <a:fillRect/>
          </a:stretch>
        </p:blipFill>
        <p:spPr>
          <a:xfrm>
            <a:off x="6553200" y="3714751"/>
            <a:ext cx="990600" cy="332185"/>
          </a:xfrm>
          <a:prstGeom prst="rect">
            <a:avLst/>
          </a:prstGeom>
          <a:noFill/>
          <a:ln>
            <a:noFill/>
          </a:ln>
        </p:spPr>
      </p:pic>
      <p:sp>
        <p:nvSpPr>
          <p:cNvPr id="243" name="Google Shape;243;p8"/>
          <p:cNvSpPr txBox="1"/>
          <p:nvPr/>
        </p:nvSpPr>
        <p:spPr>
          <a:xfrm>
            <a:off x="2667001" y="4972050"/>
            <a:ext cx="625475" cy="276969"/>
          </a:xfrm>
          <a:prstGeom prst="rect">
            <a:avLst/>
          </a:prstGeom>
          <a:noFill/>
          <a:ln>
            <a:noFill/>
          </a:ln>
        </p:spPr>
        <p:txBody>
          <a:bodyPr spcFirstLastPara="1" wrap="square" lIns="68569" tIns="34275" rIns="68569" bIns="34275" anchor="t" anchorCtr="0">
            <a:spAutoFit/>
          </a:bodyPr>
          <a:lstStyle/>
          <a:p>
            <a:r>
              <a:rPr lang="en-US" sz="1350">
                <a:solidFill>
                  <a:schemeClr val="dk1"/>
                </a:solidFill>
                <a:latin typeface="Calibri" panose="020F0502020204030204"/>
                <a:ea typeface="Calibri" panose="020F0502020204030204"/>
                <a:cs typeface="Calibri" panose="020F0502020204030204"/>
                <a:sym typeface="Calibri" panose="020F0502020204030204"/>
              </a:rPr>
              <a:t>n</a:t>
            </a:r>
            <a:r>
              <a:rPr lang="en-US" sz="1350" baseline="-25000">
                <a:solidFill>
                  <a:schemeClr val="dk1"/>
                </a:solidFill>
                <a:latin typeface="Calibri" panose="020F0502020204030204"/>
                <a:ea typeface="Calibri" panose="020F0502020204030204"/>
                <a:cs typeface="Calibri" panose="020F0502020204030204"/>
                <a:sym typeface="Calibri" panose="020F0502020204030204"/>
              </a:rPr>
              <a:t>0</a:t>
            </a:r>
            <a:endParaRPr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4" name="Google Shape;244;p8"/>
          <p:cNvSpPr txBox="1"/>
          <p:nvPr/>
        </p:nvSpPr>
        <p:spPr>
          <a:xfrm>
            <a:off x="2727326" y="5257800"/>
            <a:ext cx="3978275" cy="276969"/>
          </a:xfrm>
          <a:prstGeom prst="rect">
            <a:avLst/>
          </a:prstGeom>
          <a:noFill/>
          <a:ln>
            <a:noFill/>
          </a:ln>
        </p:spPr>
        <p:txBody>
          <a:bodyPr spcFirstLastPara="1" wrap="square" lIns="68569" tIns="34275" rIns="68569" bIns="34275" anchor="t" anchorCtr="0">
            <a:spAutoFit/>
          </a:bodyPr>
          <a:lstStyle/>
          <a:p>
            <a:r>
              <a:rPr lang="en-US" sz="135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Figure 1</a:t>
            </a:r>
            <a:r>
              <a:rPr lang="en-US" sz="135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Illustrating “big O”</a:t>
            </a:r>
            <a:endParaRPr sz="1350" dirty="0"/>
          </a:p>
        </p:txBody>
      </p:sp>
      <p:sp>
        <p:nvSpPr>
          <p:cNvPr id="245" name="Google Shape;245;p8"/>
          <p:cNvSpPr txBox="1"/>
          <p:nvPr/>
        </p:nvSpPr>
        <p:spPr>
          <a:xfrm>
            <a:off x="1143000" y="822008"/>
            <a:ext cx="7523018" cy="457200"/>
          </a:xfrm>
          <a:prstGeom prst="rect">
            <a:avLst/>
          </a:prstGeom>
          <a:noFill/>
          <a:ln>
            <a:noFill/>
          </a:ln>
        </p:spPr>
        <p:txBody>
          <a:bodyPr spcFirstLastPara="1" wrap="square" lIns="68569" tIns="34275" rIns="68569" bIns="34275" anchor="ctr" anchorCtr="0">
            <a:noAutofit/>
          </a:bodyPr>
          <a:lstStyle/>
          <a:p>
            <a:pPr>
              <a:buClr>
                <a:srgbClr val="000000"/>
              </a:buClr>
              <a:buSzPts val="3600"/>
            </a:pPr>
            <a:r>
              <a:rPr lang="en-US" sz="2700" b="1"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Big O notation</a:t>
            </a:r>
            <a:endParaRPr sz="2700" b="1"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sp>
        <p:nvSpPr>
          <p:cNvPr id="251" name="Google Shape;251;p9"/>
          <p:cNvSpPr txBox="1"/>
          <p:nvPr/>
        </p:nvSpPr>
        <p:spPr>
          <a:xfrm>
            <a:off x="441326" y="1173956"/>
            <a:ext cx="8321675" cy="276969"/>
          </a:xfrm>
          <a:prstGeom prst="rect">
            <a:avLst/>
          </a:prstGeom>
          <a:noFill/>
          <a:ln>
            <a:noFill/>
          </a:ln>
        </p:spPr>
        <p:txBody>
          <a:bodyPr spcFirstLastPara="1" wrap="square" lIns="68569" tIns="34275" rIns="68569" bIns="34275" anchor="t" anchorCtr="0">
            <a:spAutoFit/>
          </a:bodyPr>
          <a:lstStyle/>
          <a:p>
            <a:endParaRPr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4" name="Google Shape;254;p9"/>
          <p:cNvSpPr/>
          <p:nvPr/>
        </p:nvSpPr>
        <p:spPr>
          <a:xfrm>
            <a:off x="3424238" y="3161110"/>
            <a:ext cx="9144000" cy="276969"/>
          </a:xfrm>
          <a:prstGeom prst="rect">
            <a:avLst/>
          </a:prstGeom>
          <a:noFill/>
          <a:ln>
            <a:noFill/>
          </a:ln>
        </p:spPr>
        <p:txBody>
          <a:bodyPr spcFirstLastPara="1" wrap="square" lIns="68569" tIns="34275" rIns="68569" bIns="34275" anchor="t" anchorCtr="0">
            <a:spAutoFit/>
          </a:bodyPr>
          <a:lstStyle/>
          <a:p>
            <a:endParaRPr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 name="Google Shape;253;p9"/>
          <p:cNvSpPr txBox="1"/>
          <p:nvPr/>
        </p:nvSpPr>
        <p:spPr>
          <a:xfrm>
            <a:off x="1099416" y="914400"/>
            <a:ext cx="7663585" cy="4778201"/>
          </a:xfrm>
          <a:prstGeom prst="rect">
            <a:avLst/>
          </a:prstGeom>
          <a:noFill/>
          <a:ln>
            <a:noFill/>
          </a:ln>
        </p:spPr>
        <p:txBody>
          <a:bodyPr spcFirstLastPara="1" wrap="square" lIns="68569" tIns="34275" rIns="68569" bIns="34275" anchor="t" anchorCtr="0">
            <a:spAutoFit/>
          </a:bodyPr>
          <a:lstStyle/>
          <a:p>
            <a:r>
              <a:rPr lang="en-US"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Examples:</a:t>
            </a:r>
            <a:endParaRPr dirty="0">
              <a:latin typeface="Times New Roman" panose="02020603050405020304" pitchFamily="18" charset="0"/>
              <a:cs typeface="Times New Roman" panose="02020603050405020304" pitchFamily="18" charset="0"/>
            </a:endParaRPr>
          </a:p>
          <a:p>
            <a:endParaRPr lang="en-IN"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r>
              <a:rPr lang="en-IN"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Is</a:t>
            </a:r>
            <a:endParaRPr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342900" lvl="1" indent="-95250">
              <a:buClr>
                <a:schemeClr val="dk1"/>
              </a:buClr>
              <a:buSzPts val="2000"/>
              <a:buFont typeface="Times New Roman" panose="02020603050405020304"/>
              <a:buChar char="•"/>
            </a:pPr>
            <a:r>
              <a:rPr lang="en-US"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17 n</a:t>
            </a:r>
            <a:r>
              <a:rPr lang="en-US" b="1" baseline="300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2</a:t>
            </a:r>
            <a:r>
              <a:rPr lang="en-US"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 5 = O(n</a:t>
            </a:r>
            <a:r>
              <a:rPr lang="en-US" b="1" baseline="300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2</a:t>
            </a:r>
            <a:r>
              <a:rPr lang="en-US"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endParaRPr dirty="0">
              <a:latin typeface="Times New Roman" panose="02020603050405020304" pitchFamily="18" charset="0"/>
              <a:cs typeface="Times New Roman" panose="02020603050405020304" pitchFamily="18" charset="0"/>
            </a:endParaRPr>
          </a:p>
          <a:p>
            <a:pPr marL="342900" lvl="1">
              <a:buClr>
                <a:schemeClr val="dk1"/>
              </a:buClr>
              <a:buSzPts val="1800"/>
            </a:pPr>
            <a:endParaRPr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lvl="1">
              <a:buClr>
                <a:schemeClr val="dk1"/>
              </a:buClr>
              <a:buSzPts val="1800"/>
            </a:pPr>
            <a:endParaRPr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lvl="1">
              <a:buClr>
                <a:schemeClr val="dk1"/>
              </a:buClr>
              <a:buSzPts val="1800"/>
            </a:pPr>
            <a:endParaRPr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lvl="1"/>
            <a:endParaRPr lang="en-IN" dirty="0">
              <a:latin typeface="Times New Roman" panose="02020603050405020304" pitchFamily="18" charset="0"/>
              <a:cs typeface="Times New Roman" panose="02020603050405020304" pitchFamily="18" charset="0"/>
            </a:endParaRPr>
          </a:p>
          <a:p>
            <a:pPr marL="342900" lvl="1">
              <a:buClr>
                <a:schemeClr val="dk1"/>
              </a:buClr>
              <a:buSzPts val="1800"/>
            </a:pPr>
            <a:endParaRPr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lvl="1">
              <a:buClr>
                <a:schemeClr val="dk1"/>
              </a:buClr>
              <a:buSzPts val="1800"/>
            </a:pPr>
            <a:endParaRPr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lvl="1">
              <a:buClr>
                <a:schemeClr val="dk1"/>
              </a:buClr>
              <a:buSzPts val="1800"/>
            </a:pPr>
            <a:endParaRPr lang="en-IN"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lvl="1">
              <a:buClr>
                <a:schemeClr val="dk1"/>
              </a:buClr>
              <a:buSzPts val="1800"/>
            </a:pPr>
            <a:endParaRPr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lvl="1">
              <a:buClr>
                <a:schemeClr val="dk1"/>
              </a:buClr>
              <a:buSzPts val="2000"/>
            </a:pPr>
            <a:endParaRPr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342900" lvl="1" indent="-95250">
              <a:buClr>
                <a:schemeClr val="dk1"/>
              </a:buClr>
              <a:buSzPts val="2000"/>
              <a:buFont typeface="Times New Roman" panose="02020603050405020304"/>
              <a:buChar char="•"/>
            </a:pPr>
            <a:r>
              <a:rPr lang="en-US"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35 n3 + 100 = O(n3)?</a:t>
            </a:r>
            <a:endParaRPr lang="en-US"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342900" lvl="1" indent="-95250">
              <a:buClr>
                <a:schemeClr val="dk1"/>
              </a:buClr>
              <a:buSzPts val="2000"/>
              <a:buFont typeface="Times New Roman" panose="02020603050405020304"/>
              <a:buChar char="•"/>
            </a:pPr>
            <a:endParaRPr lang="en-US" b="1" dirty="0">
              <a:solidFill>
                <a:schemeClr val="dk1"/>
              </a:solidFill>
              <a:latin typeface="Times New Roman" panose="02020603050405020304" pitchFamily="18" charset="0"/>
              <a:ea typeface="Calibri" panose="020F0502020204030204"/>
              <a:cs typeface="Times New Roman" panose="02020603050405020304" pitchFamily="18" charset="0"/>
              <a:sym typeface="Times New Roman" panose="02020603050405020304"/>
            </a:endParaRPr>
          </a:p>
          <a:p>
            <a:pPr marL="247650" lvl="1">
              <a:buClr>
                <a:schemeClr val="dk1"/>
              </a:buClr>
              <a:buSzPts val="2000"/>
            </a:pPr>
            <a:r>
              <a:rPr lang="en-US" b="1" dirty="0">
                <a:solidFill>
                  <a:schemeClr val="dk1"/>
                </a:solidFill>
                <a:latin typeface="Times New Roman" panose="02020603050405020304" pitchFamily="18" charset="0"/>
                <a:ea typeface="Calibri" panose="020F0502020204030204"/>
                <a:cs typeface="Times New Roman" panose="02020603050405020304" pitchFamily="18" charset="0"/>
                <a:sym typeface="Times New Roman" panose="02020603050405020304"/>
              </a:rPr>
              <a:t>And for what parameter values ?</a:t>
            </a:r>
            <a:endParaRPr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lvl="1">
              <a:buClr>
                <a:schemeClr val="dk1"/>
              </a:buClr>
              <a:buSzPts val="1800"/>
            </a:pPr>
            <a:endParaRPr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9" y="990600"/>
            <a:ext cx="7924800" cy="609600"/>
          </a:xfrm>
        </p:spPr>
        <p:txBody>
          <a:bodyPr/>
          <a:lstStyle/>
          <a:p>
            <a:r>
              <a:rPr lang="en-US" dirty="0">
                <a:solidFill>
                  <a:srgbClr val="FF0000"/>
                </a:solidFill>
              </a:rPr>
              <a:t>Data Structures</a:t>
            </a:r>
            <a:endParaRPr lang="en-US" dirty="0">
              <a:solidFill>
                <a:srgbClr val="FF0000"/>
              </a:solidFill>
            </a:endParaRPr>
          </a:p>
        </p:txBody>
      </p:sp>
      <p:sp>
        <p:nvSpPr>
          <p:cNvPr id="3" name="Content Placeholder 2"/>
          <p:cNvSpPr>
            <a:spLocks noGrp="1"/>
          </p:cNvSpPr>
          <p:nvPr>
            <p:ph idx="1"/>
          </p:nvPr>
        </p:nvSpPr>
        <p:spPr/>
        <p:txBody>
          <a:bodyPr>
            <a:normAutofit/>
          </a:bodyPr>
          <a:lstStyle/>
          <a:p>
            <a:pPr algn="just">
              <a:spcBef>
                <a:spcPct val="50000"/>
              </a:spcBef>
            </a:pPr>
            <a:r>
              <a:rPr lang="en-US" b="1" dirty="0"/>
              <a:t>Arrays</a:t>
            </a:r>
            <a:endParaRPr lang="en-US" b="1" dirty="0"/>
          </a:p>
          <a:p>
            <a:pPr algn="just">
              <a:spcBef>
                <a:spcPct val="50000"/>
              </a:spcBef>
            </a:pPr>
            <a:r>
              <a:rPr lang="en-US" b="1" dirty="0"/>
              <a:t>Stacks</a:t>
            </a:r>
            <a:endParaRPr lang="en-US" b="1" dirty="0"/>
          </a:p>
          <a:p>
            <a:pPr algn="just">
              <a:spcBef>
                <a:spcPct val="50000"/>
              </a:spcBef>
            </a:pPr>
            <a:r>
              <a:rPr lang="en-US" b="1" dirty="0"/>
              <a:t>Queues</a:t>
            </a:r>
            <a:endParaRPr lang="en-US" b="1" dirty="0"/>
          </a:p>
          <a:p>
            <a:pPr algn="just">
              <a:spcBef>
                <a:spcPct val="50000"/>
              </a:spcBef>
            </a:pPr>
            <a:r>
              <a:rPr lang="en-US" b="1" dirty="0"/>
              <a:t>Trees</a:t>
            </a:r>
            <a:endParaRPr lang="en-US" b="1" dirty="0"/>
          </a:p>
          <a:p>
            <a:pPr algn="just">
              <a:spcBef>
                <a:spcPct val="50000"/>
              </a:spcBef>
            </a:pPr>
            <a:r>
              <a:rPr lang="en-US" b="1" dirty="0"/>
              <a:t>Graphs</a:t>
            </a:r>
            <a:endParaRPr lang="en-US" b="1" dirty="0"/>
          </a:p>
          <a:p>
            <a:pPr algn="just">
              <a:spcBef>
                <a:spcPct val="50000"/>
              </a:spcBef>
            </a:pPr>
            <a:endParaRPr lang="en-US" b="1" dirty="0"/>
          </a:p>
          <a:p>
            <a:pPr algn="just"/>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sp>
        <p:nvSpPr>
          <p:cNvPr id="251" name="Google Shape;251;p9"/>
          <p:cNvSpPr txBox="1"/>
          <p:nvPr/>
        </p:nvSpPr>
        <p:spPr>
          <a:xfrm>
            <a:off x="441326" y="1173956"/>
            <a:ext cx="8321675" cy="276969"/>
          </a:xfrm>
          <a:prstGeom prst="rect">
            <a:avLst/>
          </a:prstGeom>
          <a:noFill/>
          <a:ln>
            <a:noFill/>
          </a:ln>
        </p:spPr>
        <p:txBody>
          <a:bodyPr spcFirstLastPara="1" wrap="square" lIns="68569" tIns="34275" rIns="68569" bIns="34275" anchor="t" anchorCtr="0">
            <a:spAutoFit/>
          </a:bodyPr>
          <a:lstStyle/>
          <a:p>
            <a:endParaRPr sz="135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52" name="Google Shape;252;p9"/>
          <p:cNvPicPr preferRelativeResize="0"/>
          <p:nvPr/>
        </p:nvPicPr>
        <p:blipFill rotWithShape="1">
          <a:blip r:embed="rId1"/>
          <a:srcRect/>
          <a:stretch>
            <a:fillRect/>
          </a:stretch>
        </p:blipFill>
        <p:spPr>
          <a:xfrm>
            <a:off x="2133600" y="2275631"/>
            <a:ext cx="4495800" cy="1053704"/>
          </a:xfrm>
          <a:prstGeom prst="rect">
            <a:avLst/>
          </a:prstGeom>
          <a:noFill/>
          <a:ln>
            <a:noFill/>
          </a:ln>
        </p:spPr>
      </p:pic>
      <p:sp>
        <p:nvSpPr>
          <p:cNvPr id="253" name="Google Shape;253;p9"/>
          <p:cNvSpPr txBox="1"/>
          <p:nvPr/>
        </p:nvSpPr>
        <p:spPr>
          <a:xfrm>
            <a:off x="1099416" y="914400"/>
            <a:ext cx="7663585" cy="5586114"/>
          </a:xfrm>
          <a:prstGeom prst="rect">
            <a:avLst/>
          </a:prstGeom>
          <a:noFill/>
          <a:ln>
            <a:noFill/>
          </a:ln>
        </p:spPr>
        <p:txBody>
          <a:bodyPr spcFirstLastPara="1" wrap="square" lIns="68569" tIns="34275" rIns="68569" bIns="34275" anchor="t" anchorCtr="0">
            <a:spAutoFit/>
          </a:bodyPr>
          <a:lstStyle/>
          <a:p>
            <a:r>
              <a:rPr lang="en-US"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Examples:</a:t>
            </a:r>
            <a:endParaRPr sz="1350" dirty="0"/>
          </a:p>
          <a:p>
            <a:endParaRPr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1" indent="-95250">
              <a:buClr>
                <a:schemeClr val="dk1"/>
              </a:buClr>
              <a:buSzPts val="2000"/>
              <a:buFont typeface="Times New Roman" panose="02020603050405020304"/>
              <a:buChar char="•"/>
            </a:pPr>
            <a:r>
              <a:rPr lang="en-US"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pt-BR"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17 n</a:t>
            </a:r>
            <a:r>
              <a:rPr lang="pt-BR" sz="1600" b="1" baseline="300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2</a:t>
            </a:r>
            <a:r>
              <a:rPr lang="pt-BR"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 5 = O(n</a:t>
            </a:r>
            <a:r>
              <a:rPr lang="pt-BR" sz="1600" b="1" baseline="300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2</a:t>
            </a:r>
            <a:r>
              <a:rPr lang="pt-BR" sz="16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endParaRPr lang="pt-BR" sz="1600" dirty="0">
              <a:latin typeface="Times New Roman" panose="02020603050405020304" pitchFamily="18" charset="0"/>
              <a:cs typeface="Times New Roman" panose="02020603050405020304" pitchFamily="18" charset="0"/>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r>
              <a:rPr lang="en-US" sz="1350" dirty="0">
                <a:solidFill>
                  <a:schemeClr val="dk1"/>
                </a:solidFill>
                <a:latin typeface="Calibri" panose="020F0502020204030204"/>
                <a:ea typeface="Calibri" panose="020F0502020204030204"/>
                <a:cs typeface="Calibri" panose="020F0502020204030204"/>
                <a:sym typeface="Calibri" panose="020F0502020204030204"/>
              </a:rPr>
              <a:t> </a:t>
            </a:r>
            <a:endParaRPr sz="1350" dirty="0"/>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lang="en-IN"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2000"/>
            </a:pPr>
            <a:endParaRPr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1" indent="-95250">
              <a:buClr>
                <a:schemeClr val="dk1"/>
              </a:buClr>
              <a:buSzPts val="2000"/>
              <a:buFont typeface="Times New Roman" panose="02020603050405020304"/>
              <a:buChar char="•"/>
            </a:pPr>
            <a:r>
              <a:rPr lang="en-US"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600" b="1" dirty="0">
                <a:solidFill>
                  <a:schemeClr val="dk1"/>
                </a:solidFill>
                <a:latin typeface="Times New Roman" panose="02020603050405020304" pitchFamily="18" charset="0"/>
                <a:cs typeface="Times New Roman" panose="02020603050405020304" pitchFamily="18" charset="0"/>
                <a:sym typeface="Times New Roman" panose="02020603050405020304"/>
              </a:rPr>
              <a:t>35 n3 + 100 = O(n3)?</a:t>
            </a:r>
            <a:endParaRPr sz="1600" b="1" dirty="0">
              <a:solidFill>
                <a:schemeClr val="dk1"/>
              </a:solidFill>
              <a:latin typeface="Times New Roman" panose="02020603050405020304" pitchFamily="18" charset="0"/>
              <a:cs typeface="Times New Roman" panose="02020603050405020304" pitchFamily="18" charset="0"/>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a:p>
            <a:pPr marL="342900" lvl="1">
              <a:buClr>
                <a:schemeClr val="dk1"/>
              </a:buClr>
              <a:buSzPts val="1800"/>
            </a:pPr>
            <a:endParaRPr sz="135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4" name="Google Shape;254;p9"/>
          <p:cNvSpPr/>
          <p:nvPr/>
        </p:nvSpPr>
        <p:spPr>
          <a:xfrm>
            <a:off x="3424238" y="3161110"/>
            <a:ext cx="9144000" cy="276969"/>
          </a:xfrm>
          <a:prstGeom prst="rect">
            <a:avLst/>
          </a:prstGeom>
          <a:noFill/>
          <a:ln>
            <a:noFill/>
          </a:ln>
        </p:spPr>
        <p:txBody>
          <a:bodyPr spcFirstLastPara="1" wrap="square" lIns="68569" tIns="34275" rIns="68569" bIns="34275" anchor="t" anchorCtr="0">
            <a:spAutoFit/>
          </a:bodyPr>
          <a:lstStyle/>
          <a:p>
            <a:endParaRPr sz="135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55" name="Google Shape;255;p9"/>
          <p:cNvPicPr preferRelativeResize="0"/>
          <p:nvPr/>
        </p:nvPicPr>
        <p:blipFill rotWithShape="1">
          <a:blip r:embed="rId2"/>
          <a:srcRect/>
          <a:stretch>
            <a:fillRect/>
          </a:stretch>
        </p:blipFill>
        <p:spPr>
          <a:xfrm>
            <a:off x="2133600" y="4343400"/>
            <a:ext cx="4610100" cy="10763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STEPS TO COMPUTE BIG O  TIME COMPLEXITY </a:t>
            </a:r>
            <a:endParaRPr lang="en-IN" dirty="0"/>
          </a:p>
        </p:txBody>
      </p:sp>
      <p:sp>
        <p:nvSpPr>
          <p:cNvPr id="3" name="Content Placeholder 2"/>
          <p:cNvSpPr>
            <a:spLocks noGrp="1"/>
          </p:cNvSpPr>
          <p:nvPr>
            <p:ph idx="1"/>
          </p:nvPr>
        </p:nvSpPr>
        <p:spPr/>
        <p:txBody>
          <a:bodyPr>
            <a:normAutofit/>
          </a:bodyPr>
          <a:lstStyle/>
          <a:p>
            <a:pPr algn="just">
              <a:buNone/>
            </a:pPr>
            <a:endParaRPr lang="en-IN" sz="1800" dirty="0">
              <a:latin typeface="Times New Roman" panose="02020603050405020304" pitchFamily="18" charset="0"/>
              <a:cs typeface="Times New Roman" panose="02020603050405020304" pitchFamily="18" charset="0"/>
            </a:endParaRPr>
          </a:p>
          <a:p>
            <a:pPr algn="just">
              <a:buNone/>
            </a:pPr>
            <a:r>
              <a:rPr lang="en-IN" sz="1800" dirty="0">
                <a:latin typeface="Times New Roman" panose="02020603050405020304" pitchFamily="18" charset="0"/>
                <a:cs typeface="Times New Roman" panose="02020603050405020304" pitchFamily="18" charset="0"/>
              </a:rPr>
              <a:t>FOR A GIVEN EXPRESSION DO THE FOLLOWING :</a:t>
            </a:r>
            <a:endParaRPr lang="en-IN" sz="1800" dirty="0">
              <a:latin typeface="Times New Roman" panose="02020603050405020304" pitchFamily="18" charset="0"/>
              <a:cs typeface="Times New Roman" panose="02020603050405020304" pitchFamily="18" charset="0"/>
            </a:endParaRPr>
          </a:p>
          <a:p>
            <a:pPr algn="just">
              <a:buNone/>
            </a:pPr>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DROP LOWER ORDER TERMS </a:t>
            </a:r>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DROP ALL CONSTANT MULTIPLIERS </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sldNum" idx="4294967295"/>
          </p:nvPr>
        </p:nvSpPr>
        <p:spPr>
          <a:xfrm>
            <a:off x="7239000" y="5657850"/>
            <a:ext cx="1905000" cy="342900"/>
          </a:xfrm>
          <a:prstGeom prst="rect">
            <a:avLst/>
          </a:prstGeom>
          <a:noFill/>
          <a:ln>
            <a:noFill/>
          </a:ln>
        </p:spPr>
        <p:txBody>
          <a:bodyPr spcFirstLastPara="1" vert="horz" wrap="square" lIns="68569" tIns="34275" rIns="68569" bIns="34275" rtlCol="0" anchor="ctr" anchorCtr="0">
            <a:noAutofit/>
          </a:bodyPr>
          <a:lstStyle/>
          <a:p>
            <a:fld id="{00000000-1234-1234-1234-123412341234}" type="slidenum">
              <a:rPr lang="en-US"/>
            </a:fld>
            <a:endParaRPr lang="en-US"/>
          </a:p>
        </p:txBody>
      </p:sp>
      <p:sp>
        <p:nvSpPr>
          <p:cNvPr id="261" name="Google Shape;261;p10"/>
          <p:cNvSpPr txBox="1">
            <a:spLocks noGrp="1"/>
          </p:cNvSpPr>
          <p:nvPr>
            <p:ph type="title"/>
          </p:nvPr>
        </p:nvSpPr>
        <p:spPr>
          <a:xfrm>
            <a:off x="990600" y="857250"/>
            <a:ext cx="7924800" cy="457200"/>
          </a:xfrm>
          <a:prstGeom prst="rect">
            <a:avLst/>
          </a:prstGeom>
          <a:noFill/>
          <a:ln>
            <a:noFill/>
          </a:ln>
        </p:spPr>
        <p:txBody>
          <a:bodyPr spcFirstLastPara="1" wrap="square" lIns="68569" tIns="34275" rIns="68569" bIns="34275" anchor="ctr" anchorCtr="0">
            <a:normAutofit/>
          </a:bodyPr>
          <a:lstStyle/>
          <a:p>
            <a:pPr algn="l">
              <a:lnSpc>
                <a:spcPct val="90000"/>
              </a:lnSpc>
              <a:spcBef>
                <a:spcPts val="0"/>
              </a:spcBef>
              <a:buClr>
                <a:schemeClr val="dk1"/>
              </a:buClr>
              <a:buSzPts val="3600"/>
            </a:pPr>
            <a:r>
              <a:rPr lang="en-US" sz="2700">
                <a:latin typeface="Times New Roman" panose="02020603050405020304"/>
                <a:ea typeface="Times New Roman" panose="02020603050405020304"/>
                <a:cs typeface="Times New Roman" panose="02020603050405020304"/>
                <a:sym typeface="Times New Roman" panose="02020603050405020304"/>
              </a:rPr>
              <a:t>Simplifying the formulae</a:t>
            </a:r>
            <a:endParaRPr lang="en-US" sz="2700">
              <a:latin typeface="Times New Roman" panose="02020603050405020304"/>
              <a:ea typeface="Times New Roman" panose="02020603050405020304"/>
              <a:cs typeface="Times New Roman" panose="02020603050405020304"/>
              <a:sym typeface="Times New Roman" panose="02020603050405020304"/>
            </a:endParaRPr>
          </a:p>
        </p:txBody>
      </p:sp>
      <p:sp>
        <p:nvSpPr>
          <p:cNvPr id="262" name="Google Shape;262;p10"/>
          <p:cNvSpPr txBox="1">
            <a:spLocks noGrp="1"/>
          </p:cNvSpPr>
          <p:nvPr>
            <p:ph type="body" idx="1"/>
          </p:nvPr>
        </p:nvSpPr>
        <p:spPr>
          <a:xfrm>
            <a:off x="685800" y="1885950"/>
            <a:ext cx="8077200" cy="3501737"/>
          </a:xfrm>
          <a:prstGeom prst="rect">
            <a:avLst/>
          </a:prstGeom>
          <a:noFill/>
          <a:ln>
            <a:noFill/>
          </a:ln>
        </p:spPr>
        <p:txBody>
          <a:bodyPr spcFirstLastPara="1" wrap="square" lIns="68569" tIns="34275" rIns="68569" bIns="34275" anchor="t" anchorCtr="0">
            <a:normAutofit/>
          </a:bodyPr>
          <a:lstStyle/>
          <a:p>
            <a:pPr marL="171450" indent="-171450">
              <a:lnSpc>
                <a:spcPct val="90000"/>
              </a:lnSpc>
              <a:spcBef>
                <a:spcPts val="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Throwing out the constants is one of </a:t>
            </a:r>
            <a:r>
              <a:rPr lang="en-US" sz="1800" i="1" dirty="0">
                <a:latin typeface="Times New Roman" panose="02020603050405020304"/>
                <a:ea typeface="Times New Roman" panose="02020603050405020304"/>
                <a:cs typeface="Times New Roman" panose="02020603050405020304"/>
                <a:sym typeface="Times New Roman" panose="02020603050405020304"/>
              </a:rPr>
              <a:t>two</a:t>
            </a:r>
            <a:r>
              <a:rPr lang="en-US" sz="1800" dirty="0">
                <a:latin typeface="Times New Roman" panose="02020603050405020304"/>
                <a:ea typeface="Times New Roman" panose="02020603050405020304"/>
                <a:cs typeface="Times New Roman" panose="02020603050405020304"/>
                <a:sym typeface="Times New Roman" panose="02020603050405020304"/>
              </a:rPr>
              <a:t> things we do in analysis of algorithms</a:t>
            </a:r>
            <a:endParaRPr dirty="0"/>
          </a:p>
          <a:p>
            <a:pPr marL="171450" indent="-57150">
              <a:lnSpc>
                <a:spcPct val="90000"/>
              </a:lnSpc>
              <a:spcBef>
                <a:spcPts val="750"/>
              </a:spcBef>
              <a:buClr>
                <a:schemeClr val="dk1"/>
              </a:buClr>
              <a:buSzPts val="24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a:p>
            <a:pPr marL="514350" lvl="1" indent="-171450">
              <a:lnSpc>
                <a:spcPct val="90000"/>
              </a:lnSpc>
              <a:spcBef>
                <a:spcPts val="375"/>
              </a:spcBef>
              <a:buClr>
                <a:schemeClr val="dk1"/>
              </a:buClr>
              <a:buSzPts val="2400"/>
              <a:buChar char="•"/>
            </a:pPr>
            <a:r>
              <a:rPr lang="en-US" dirty="0">
                <a:latin typeface="Times New Roman" panose="02020603050405020304"/>
                <a:ea typeface="Times New Roman" panose="02020603050405020304"/>
                <a:cs typeface="Times New Roman" panose="02020603050405020304"/>
                <a:sym typeface="Times New Roman" panose="02020603050405020304"/>
              </a:rPr>
              <a:t>By throwing out constants, we simplify</a:t>
            </a:r>
            <a:r>
              <a:rPr lang="en-US" dirty="0">
                <a:solidFill>
                  <a:srgbClr val="FFFF99"/>
                </a:solidFill>
                <a:latin typeface="Times New Roman" panose="02020603050405020304"/>
                <a:ea typeface="Times New Roman" panose="02020603050405020304"/>
                <a:cs typeface="Times New Roman" panose="02020603050405020304"/>
                <a:sym typeface="Times New Roman" panose="02020603050405020304"/>
              </a:rPr>
              <a:t> </a:t>
            </a:r>
            <a:r>
              <a:rPr lang="en-US" b="1" dirty="0">
                <a:latin typeface="Times New Roman" panose="02020603050405020304"/>
                <a:ea typeface="Times New Roman" panose="02020603050405020304"/>
                <a:cs typeface="Times New Roman" panose="02020603050405020304"/>
                <a:sym typeface="Times New Roman" panose="02020603050405020304"/>
              </a:rPr>
              <a:t>12n</a:t>
            </a:r>
            <a:r>
              <a:rPr lang="en-US" b="1" baseline="30000" dirty="0">
                <a:latin typeface="Times New Roman" panose="02020603050405020304"/>
                <a:ea typeface="Times New Roman" panose="02020603050405020304"/>
                <a:cs typeface="Times New Roman" panose="02020603050405020304"/>
                <a:sym typeface="Times New Roman" panose="02020603050405020304"/>
              </a:rPr>
              <a:t>2</a:t>
            </a:r>
            <a:r>
              <a:rPr lang="en-US" b="1" dirty="0">
                <a:latin typeface="Times New Roman" panose="02020603050405020304"/>
                <a:ea typeface="Times New Roman" panose="02020603050405020304"/>
                <a:cs typeface="Times New Roman" panose="02020603050405020304"/>
                <a:sym typeface="Times New Roman" panose="02020603050405020304"/>
              </a:rPr>
              <a:t> + 35 </a:t>
            </a:r>
            <a:r>
              <a:rPr lang="en-US" dirty="0">
                <a:latin typeface="Times New Roman" panose="02020603050405020304"/>
                <a:ea typeface="Times New Roman" panose="02020603050405020304"/>
                <a:cs typeface="Times New Roman" panose="02020603050405020304"/>
                <a:sym typeface="Times New Roman" panose="02020603050405020304"/>
              </a:rPr>
              <a:t>to just </a:t>
            </a:r>
            <a:r>
              <a:rPr lang="en-US" b="1" dirty="0">
                <a:latin typeface="Times New Roman" panose="02020603050405020304"/>
                <a:ea typeface="Times New Roman" panose="02020603050405020304"/>
                <a:cs typeface="Times New Roman" panose="02020603050405020304"/>
                <a:sym typeface="Times New Roman" panose="02020603050405020304"/>
              </a:rPr>
              <a:t>n</a:t>
            </a:r>
            <a:r>
              <a:rPr lang="en-US" b="1" baseline="30000" dirty="0">
                <a:latin typeface="Times New Roman" panose="02020603050405020304"/>
                <a:ea typeface="Times New Roman" panose="02020603050405020304"/>
                <a:cs typeface="Times New Roman" panose="02020603050405020304"/>
                <a:sym typeface="Times New Roman" panose="02020603050405020304"/>
              </a:rPr>
              <a:t>2</a:t>
            </a:r>
            <a:endParaRPr b="1" dirty="0"/>
          </a:p>
          <a:p>
            <a:pPr marL="514350" lvl="1" indent="-57150">
              <a:lnSpc>
                <a:spcPct val="90000"/>
              </a:lnSpc>
              <a:spcBef>
                <a:spcPts val="375"/>
              </a:spcBef>
              <a:buClr>
                <a:schemeClr val="dk1"/>
              </a:buClr>
              <a:buSzPts val="2400"/>
              <a:buNone/>
            </a:pPr>
            <a:endParaRPr dirty="0">
              <a:solidFill>
                <a:schemeClr val="accent2"/>
              </a:solidFill>
              <a:latin typeface="Times New Roman" panose="02020603050405020304"/>
              <a:ea typeface="Times New Roman" panose="02020603050405020304"/>
              <a:cs typeface="Times New Roman" panose="02020603050405020304"/>
              <a:sym typeface="Times New Roman" panose="02020603050405020304"/>
            </a:endParaRPr>
          </a:p>
          <a:p>
            <a:pPr marL="171450" indent="-171450">
              <a:lnSpc>
                <a:spcPct val="90000"/>
              </a:lnSpc>
              <a:spcBef>
                <a:spcPts val="750"/>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Our timing formula is a polynomial, and may have terms of various orders (constant, linear, quadratic, cubic, etc.)</a:t>
            </a:r>
            <a:endParaRPr dirty="0"/>
          </a:p>
          <a:p>
            <a:pPr marL="171450" indent="-57150">
              <a:lnSpc>
                <a:spcPct val="90000"/>
              </a:lnSpc>
              <a:spcBef>
                <a:spcPts val="750"/>
              </a:spcBef>
              <a:buClr>
                <a:schemeClr val="dk1"/>
              </a:buClr>
              <a:buSzPts val="24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a:p>
            <a:pPr marL="514350" lvl="1" indent="-171450">
              <a:lnSpc>
                <a:spcPct val="90000"/>
              </a:lnSpc>
              <a:spcBef>
                <a:spcPts val="375"/>
              </a:spcBef>
              <a:buClr>
                <a:schemeClr val="dk1"/>
              </a:buClr>
              <a:buSzPts val="2400"/>
              <a:buChar char="•"/>
            </a:pPr>
            <a:r>
              <a:rPr lang="en-US" dirty="0">
                <a:latin typeface="Times New Roman" panose="02020603050405020304"/>
                <a:ea typeface="Times New Roman" panose="02020603050405020304"/>
                <a:cs typeface="Times New Roman" panose="02020603050405020304"/>
                <a:sym typeface="Times New Roman" panose="02020603050405020304"/>
              </a:rPr>
              <a:t>We usually discard all but the </a:t>
            </a:r>
            <a:r>
              <a:rPr lang="en-US" i="1" dirty="0">
                <a:latin typeface="Times New Roman" panose="02020603050405020304"/>
                <a:ea typeface="Times New Roman" panose="02020603050405020304"/>
                <a:cs typeface="Times New Roman" panose="02020603050405020304"/>
                <a:sym typeface="Times New Roman" panose="02020603050405020304"/>
              </a:rPr>
              <a:t>highest-order</a:t>
            </a:r>
            <a:r>
              <a:rPr lang="en-US" dirty="0">
                <a:latin typeface="Times New Roman" panose="02020603050405020304"/>
                <a:ea typeface="Times New Roman" panose="02020603050405020304"/>
                <a:cs typeface="Times New Roman" panose="02020603050405020304"/>
                <a:sym typeface="Times New Roman" panose="02020603050405020304"/>
              </a:rPr>
              <a:t> term</a:t>
            </a:r>
            <a:endParaRPr dirty="0"/>
          </a:p>
          <a:p>
            <a:pPr marL="857250" lvl="2" indent="-171450">
              <a:lnSpc>
                <a:spcPct val="90000"/>
              </a:lnSpc>
              <a:spcBef>
                <a:spcPts val="375"/>
              </a:spcBef>
              <a:buClr>
                <a:schemeClr val="dk1"/>
              </a:buClr>
              <a:buSzPts val="2400"/>
            </a:pPr>
            <a:r>
              <a:rPr lang="en-US" sz="1800" dirty="0">
                <a:latin typeface="Times New Roman" panose="02020603050405020304"/>
                <a:ea typeface="Times New Roman" panose="02020603050405020304"/>
                <a:cs typeface="Times New Roman" panose="02020603050405020304"/>
                <a:sym typeface="Times New Roman" panose="02020603050405020304"/>
              </a:rPr>
              <a:t>We simplify</a:t>
            </a:r>
            <a:r>
              <a:rPr lang="en-US" sz="1800" dirty="0">
                <a:solidFill>
                  <a:srgbClr val="FFFF99"/>
                </a:solidFill>
                <a:latin typeface="Times New Roman" panose="02020603050405020304"/>
                <a:ea typeface="Times New Roman" panose="02020603050405020304"/>
                <a:cs typeface="Times New Roman" panose="02020603050405020304"/>
                <a:sym typeface="Times New Roman" panose="02020603050405020304"/>
              </a:rPr>
              <a:t> </a:t>
            </a:r>
            <a:r>
              <a:rPr lang="en-US" sz="1800" b="1" dirty="0">
                <a:latin typeface="Times New Roman" panose="02020603050405020304"/>
                <a:ea typeface="Times New Roman" panose="02020603050405020304"/>
                <a:cs typeface="Times New Roman" panose="02020603050405020304"/>
                <a:sym typeface="Times New Roman" panose="02020603050405020304"/>
              </a:rPr>
              <a:t>n</a:t>
            </a:r>
            <a:r>
              <a:rPr lang="en-US" sz="1800" b="1" baseline="30000" dirty="0">
                <a:latin typeface="Times New Roman" panose="02020603050405020304"/>
                <a:ea typeface="Times New Roman" panose="02020603050405020304"/>
                <a:cs typeface="Times New Roman" panose="02020603050405020304"/>
                <a:sym typeface="Times New Roman" panose="02020603050405020304"/>
              </a:rPr>
              <a:t>2</a:t>
            </a:r>
            <a:r>
              <a:rPr lang="en-US" sz="1800" b="1" dirty="0">
                <a:latin typeface="Times New Roman" panose="02020603050405020304"/>
                <a:ea typeface="Times New Roman" panose="02020603050405020304"/>
                <a:cs typeface="Times New Roman" panose="02020603050405020304"/>
                <a:sym typeface="Times New Roman" panose="02020603050405020304"/>
              </a:rPr>
              <a:t> + 3n + 5 </a:t>
            </a:r>
            <a:r>
              <a:rPr lang="en-US" sz="1800" dirty="0">
                <a:latin typeface="Times New Roman" panose="02020603050405020304"/>
                <a:ea typeface="Times New Roman" panose="02020603050405020304"/>
                <a:cs typeface="Times New Roman" panose="02020603050405020304"/>
                <a:sym typeface="Times New Roman" panose="02020603050405020304"/>
              </a:rPr>
              <a:t>to just </a:t>
            </a:r>
            <a:r>
              <a:rPr lang="en-US" sz="1800" b="1" dirty="0">
                <a:latin typeface="Times New Roman" panose="02020603050405020304"/>
                <a:ea typeface="Times New Roman" panose="02020603050405020304"/>
                <a:cs typeface="Times New Roman" panose="02020603050405020304"/>
                <a:sym typeface="Times New Roman" panose="02020603050405020304"/>
              </a:rPr>
              <a:t>n</a:t>
            </a:r>
            <a:r>
              <a:rPr lang="en-US" sz="1800" b="1" baseline="30000" dirty="0">
                <a:latin typeface="Times New Roman" panose="02020603050405020304"/>
                <a:ea typeface="Times New Roman" panose="02020603050405020304"/>
                <a:cs typeface="Times New Roman" panose="02020603050405020304"/>
                <a:sym typeface="Times New Roman" panose="02020603050405020304"/>
              </a:rPr>
              <a:t>2</a:t>
            </a:r>
            <a:endParaRPr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fld id="{D0997BD7-AC71-4FB0-BBEE-054847669E7B}" type="slidenum">
              <a:rPr lang="en-US"/>
            </a:fld>
            <a:endParaRPr lang="en-US"/>
          </a:p>
        </p:txBody>
      </p:sp>
      <p:sp>
        <p:nvSpPr>
          <p:cNvPr id="6146" name="Rectangle 2"/>
          <p:cNvSpPr>
            <a:spLocks noGrp="1" noChangeArrowheads="1"/>
          </p:cNvSpPr>
          <p:nvPr>
            <p:ph type="title"/>
          </p:nvPr>
        </p:nvSpPr>
        <p:spPr>
          <a:xfrm>
            <a:off x="1219201" y="762000"/>
            <a:ext cx="6941127" cy="441608"/>
          </a:xfrm>
        </p:spPr>
        <p:txBody>
          <a:bodyPr/>
          <a:lstStyle/>
          <a:p>
            <a:r>
              <a:rPr lang="en-US" sz="1800" dirty="0">
                <a:latin typeface="Times New Roman" panose="02020603050405020304" pitchFamily="18" charset="0"/>
                <a:cs typeface="Times New Roman" panose="02020603050405020304" pitchFamily="18" charset="0"/>
              </a:rPr>
              <a:t>y = x</a:t>
            </a:r>
            <a:r>
              <a:rPr lang="en-US" sz="1800" baseline="30000"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+ 3x + 5,              for x=1..10</a:t>
            </a:r>
            <a:endParaRPr lang="en-US" sz="1800" dirty="0">
              <a:latin typeface="Times New Roman" panose="02020603050405020304" pitchFamily="18" charset="0"/>
              <a:cs typeface="Times New Roman" panose="02020603050405020304" pitchFamily="18" charset="0"/>
            </a:endParaRPr>
          </a:p>
        </p:txBody>
      </p:sp>
      <p:pic>
        <p:nvPicPr>
          <p:cNvPr id="6149" name="Picture 5" descr="graph1a.gif                                                    000BB207Quicksilver                    ABA78158:"/>
          <p:cNvPicPr>
            <a:picLocks noChangeAspect="1" noChangeArrowheads="1"/>
          </p:cNvPicPr>
          <p:nvPr/>
        </p:nvPicPr>
        <p:blipFill>
          <a:blip r:embed="rId1" cstate="print"/>
          <a:srcRect/>
          <a:stretch>
            <a:fillRect/>
          </a:stretch>
        </p:blipFill>
        <p:spPr bwMode="auto">
          <a:xfrm>
            <a:off x="1184565" y="1447800"/>
            <a:ext cx="6975763" cy="409950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wipe(left)">
                                      <p:cBhvr>
                                        <p:cTn id="7"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2"/>
          <p:cNvSpPr txBox="1">
            <a:spLocks noGrp="1"/>
          </p:cNvSpPr>
          <p:nvPr>
            <p:ph type="sldNum" idx="12"/>
          </p:nvPr>
        </p:nvSpPr>
        <p:spPr>
          <a:xfrm>
            <a:off x="628650" y="5624513"/>
            <a:ext cx="2057400" cy="273844"/>
          </a:xfrm>
          <a:prstGeom prst="rect">
            <a:avLst/>
          </a:prstGeom>
          <a:noFill/>
          <a:ln>
            <a:noFill/>
          </a:ln>
        </p:spPr>
        <p:txBody>
          <a:bodyPr spcFirstLastPara="1" vert="horz" wrap="square" lIns="68569" tIns="34275" rIns="68569" bIns="34275" rtlCol="0" anchor="ctr" anchorCtr="0">
            <a:noAutofit/>
          </a:bodyPr>
          <a:lstStyle/>
          <a:p>
            <a:pPr algn="l"/>
            <a:fld id="{00000000-1234-1234-1234-123412341234}" type="slidenum">
              <a:rPr lang="en-US" sz="900">
                <a:solidFill>
                  <a:srgbClr val="888888"/>
                </a:solidFill>
                <a:latin typeface="Calibri" panose="020F0502020204030204"/>
                <a:ea typeface="Calibri" panose="020F0502020204030204"/>
                <a:cs typeface="Calibri" panose="020F0502020204030204"/>
                <a:sym typeface="Calibri" panose="020F0502020204030204"/>
              </a:rPr>
            </a:fld>
            <a:endParaRPr sz="900">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276" name="Google Shape;276;p12"/>
          <p:cNvSpPr txBox="1">
            <a:spLocks noGrp="1"/>
          </p:cNvSpPr>
          <p:nvPr>
            <p:ph type="title"/>
          </p:nvPr>
        </p:nvSpPr>
        <p:spPr>
          <a:xfrm>
            <a:off x="1066800" y="609600"/>
            <a:ext cx="7793038" cy="503950"/>
          </a:xfrm>
          <a:prstGeom prst="rect">
            <a:avLst/>
          </a:prstGeom>
          <a:noFill/>
          <a:ln>
            <a:noFill/>
          </a:ln>
        </p:spPr>
        <p:txBody>
          <a:bodyPr spcFirstLastPara="1" wrap="square" lIns="68569" tIns="34275" rIns="68569" bIns="34275" anchor="ctr" anchorCtr="0">
            <a:normAutofit/>
          </a:bodyPr>
          <a:lstStyle/>
          <a:p>
            <a:pPr>
              <a:buSzPts val="2400"/>
            </a:pPr>
            <a:r>
              <a:rPr lang="en-US" sz="1800">
                <a:latin typeface="Times New Roman" panose="02020603050405020304"/>
                <a:ea typeface="Times New Roman" panose="02020603050405020304"/>
                <a:cs typeface="Times New Roman" panose="02020603050405020304"/>
                <a:sym typeface="Times New Roman" panose="02020603050405020304"/>
              </a:rPr>
              <a:t>y = x</a:t>
            </a:r>
            <a:r>
              <a:rPr lang="en-US" sz="1800" baseline="30000">
                <a:latin typeface="Times New Roman" panose="02020603050405020304"/>
                <a:ea typeface="Times New Roman" panose="02020603050405020304"/>
                <a:cs typeface="Times New Roman" panose="02020603050405020304"/>
                <a:sym typeface="Times New Roman" panose="02020603050405020304"/>
              </a:rPr>
              <a:t>2</a:t>
            </a:r>
            <a:r>
              <a:rPr lang="en-US" sz="1800">
                <a:latin typeface="Times New Roman" panose="02020603050405020304"/>
                <a:ea typeface="Times New Roman" panose="02020603050405020304"/>
                <a:cs typeface="Times New Roman" panose="02020603050405020304"/>
                <a:sym typeface="Times New Roman" panose="02020603050405020304"/>
              </a:rPr>
              <a:t> + 3x + 5, for x=1..20</a:t>
            </a:r>
            <a:endParaRPr lang="en-US" sz="1800">
              <a:latin typeface="Times New Roman" panose="02020603050405020304"/>
              <a:ea typeface="Times New Roman" panose="02020603050405020304"/>
              <a:cs typeface="Times New Roman" panose="02020603050405020304"/>
              <a:sym typeface="Times New Roman" panose="02020603050405020304"/>
            </a:endParaRPr>
          </a:p>
        </p:txBody>
      </p:sp>
      <p:pic>
        <p:nvPicPr>
          <p:cNvPr id="277" name="Google Shape;277;p12" descr="graph2a.gif                                                    000BB207Quicksilver                    ABA78158:"/>
          <p:cNvPicPr preferRelativeResize="0"/>
          <p:nvPr/>
        </p:nvPicPr>
        <p:blipFill rotWithShape="1">
          <a:blip r:embed="rId1"/>
          <a:srcRect/>
          <a:stretch>
            <a:fillRect/>
          </a:stretch>
        </p:blipFill>
        <p:spPr>
          <a:xfrm>
            <a:off x="1143001" y="1524001"/>
            <a:ext cx="7065963" cy="4419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LETS SEE THE TIME COMPLEXITY OF THE FOLLOWING CODES </a:t>
            </a:r>
            <a:endParaRPr lang="en-IN" dirty="0"/>
          </a:p>
        </p:txBody>
      </p:sp>
      <p:sp>
        <p:nvSpPr>
          <p:cNvPr id="3" name="Content Placeholder 2"/>
          <p:cNvSpPr>
            <a:spLocks noGrp="1"/>
          </p:cNvSpPr>
          <p:nvPr>
            <p:ph idx="1"/>
          </p:nvPr>
        </p:nvSpPr>
        <p:spPr/>
        <p:txBody>
          <a:bodyPr/>
          <a:lstStyle/>
          <a:p>
            <a:r>
              <a:rPr lang="en-IN" dirty="0"/>
              <a:t>SINGLE LOOP</a:t>
            </a:r>
            <a:endParaRPr lang="en-IN" dirty="0"/>
          </a:p>
          <a:p>
            <a:pPr marL="0" indent="0">
              <a:buNone/>
            </a:pPr>
            <a:r>
              <a:rPr lang="en-IN" dirty="0"/>
              <a:t>		for(</a:t>
            </a:r>
            <a:r>
              <a:rPr lang="en-IN" dirty="0" err="1"/>
              <a:t>i</a:t>
            </a:r>
            <a:r>
              <a:rPr lang="en-IN" dirty="0"/>
              <a:t>=0;i&lt;</a:t>
            </a:r>
            <a:r>
              <a:rPr lang="en-IN" dirty="0" err="1"/>
              <a:t>n;i</a:t>
            </a:r>
            <a:r>
              <a:rPr lang="en-IN" dirty="0"/>
              <a:t>++)</a:t>
            </a:r>
            <a:endParaRPr lang="en-IN" dirty="0"/>
          </a:p>
          <a:p>
            <a:pPr marL="0" indent="0">
              <a:buNone/>
            </a:pPr>
            <a:r>
              <a:rPr lang="en-IN" dirty="0"/>
              <a:t>			</a:t>
            </a:r>
            <a:r>
              <a:rPr lang="en-IN" sz="2000" dirty="0"/>
              <a:t>{</a:t>
            </a:r>
            <a:endParaRPr lang="en-IN" sz="2000" dirty="0"/>
          </a:p>
          <a:p>
            <a:pPr marL="0" indent="0">
              <a:buNone/>
            </a:pPr>
            <a:r>
              <a:rPr lang="en-IN" sz="2000" dirty="0"/>
              <a:t>				x=</a:t>
            </a:r>
            <a:r>
              <a:rPr lang="en-IN" sz="2000" dirty="0" err="1"/>
              <a:t>a+b</a:t>
            </a:r>
            <a:r>
              <a:rPr lang="en-IN" sz="2000" dirty="0"/>
              <a:t>;</a:t>
            </a:r>
            <a:endParaRPr lang="en-IN" sz="2000" dirty="0"/>
          </a:p>
          <a:p>
            <a:pPr marL="0" indent="0">
              <a:buNone/>
            </a:pPr>
            <a:r>
              <a:rPr lang="en-IN" sz="2000" dirty="0"/>
              <a:t>			}</a:t>
            </a:r>
            <a:endParaRPr lang="en-IN" sz="2000" dirty="0"/>
          </a:p>
          <a:p>
            <a:pPr marL="0" indent="0">
              <a:buNone/>
            </a:pPr>
            <a:endParaRPr lang="en-IN" dirty="0"/>
          </a:p>
          <a:p>
            <a:pPr marL="0" indent="0">
              <a:buNone/>
            </a:pPr>
            <a:endParaRPr lang="en-I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LETS SEE THE TIME COMPLEXITY OF THE FOLLOWING CODES </a:t>
            </a:r>
            <a:endParaRPr lang="en-IN" dirty="0"/>
          </a:p>
        </p:txBody>
      </p:sp>
      <p:sp>
        <p:nvSpPr>
          <p:cNvPr id="3" name="Content Placeholder 2"/>
          <p:cNvSpPr>
            <a:spLocks noGrp="1"/>
          </p:cNvSpPr>
          <p:nvPr>
            <p:ph idx="1"/>
          </p:nvPr>
        </p:nvSpPr>
        <p:spPr/>
        <p:txBody>
          <a:bodyPr/>
          <a:lstStyle/>
          <a:p>
            <a:r>
              <a:rPr lang="en-IN" dirty="0"/>
              <a:t>NESTED LOOP</a:t>
            </a:r>
            <a:endParaRPr lang="en-IN" dirty="0"/>
          </a:p>
          <a:p>
            <a:pPr marL="0" indent="0">
              <a:buNone/>
            </a:pPr>
            <a:r>
              <a:rPr lang="en-IN" dirty="0"/>
              <a:t>		for(</a:t>
            </a:r>
            <a:r>
              <a:rPr lang="en-IN" dirty="0" err="1"/>
              <a:t>i</a:t>
            </a:r>
            <a:r>
              <a:rPr lang="en-IN" dirty="0"/>
              <a:t>=0;i&lt;</a:t>
            </a:r>
            <a:r>
              <a:rPr lang="en-IN" dirty="0" err="1"/>
              <a:t>n;i</a:t>
            </a:r>
            <a:r>
              <a:rPr lang="en-IN" dirty="0"/>
              <a:t>++)</a:t>
            </a:r>
            <a:endParaRPr lang="en-IN" dirty="0"/>
          </a:p>
          <a:p>
            <a:pPr marL="0" indent="0">
              <a:buNone/>
            </a:pPr>
            <a:r>
              <a:rPr lang="en-IN" dirty="0"/>
              <a:t>			</a:t>
            </a:r>
            <a:r>
              <a:rPr lang="en-IN" sz="2000" dirty="0"/>
              <a:t>{</a:t>
            </a:r>
            <a:endParaRPr lang="en-IN" sz="2000" dirty="0"/>
          </a:p>
          <a:p>
            <a:pPr marL="0" indent="0">
              <a:buNone/>
            </a:pPr>
            <a:r>
              <a:rPr lang="en-IN" sz="2000" dirty="0"/>
              <a:t>				for(j=0;j&lt;</a:t>
            </a:r>
            <a:r>
              <a:rPr lang="en-IN" sz="2000" dirty="0" err="1"/>
              <a:t>m;j</a:t>
            </a:r>
            <a:r>
              <a:rPr lang="en-IN" sz="2000" dirty="0"/>
              <a:t>++)</a:t>
            </a:r>
            <a:endParaRPr lang="en-IN" sz="2000" dirty="0"/>
          </a:p>
          <a:p>
            <a:pPr marL="0" indent="0">
              <a:buNone/>
            </a:pPr>
            <a:r>
              <a:rPr lang="en-IN" sz="2000" dirty="0"/>
              <a:t>					{</a:t>
            </a:r>
            <a:endParaRPr lang="en-IN" sz="2000" dirty="0"/>
          </a:p>
          <a:p>
            <a:pPr marL="0" indent="0">
              <a:buNone/>
            </a:pPr>
            <a:r>
              <a:rPr lang="en-IN" sz="2000" dirty="0"/>
              <a:t>						x=</a:t>
            </a:r>
            <a:r>
              <a:rPr lang="en-IN" sz="2000" dirty="0" err="1"/>
              <a:t>a+b</a:t>
            </a:r>
            <a:r>
              <a:rPr lang="en-IN" sz="2000" dirty="0"/>
              <a:t>;</a:t>
            </a:r>
            <a:endParaRPr lang="en-IN" sz="2000" dirty="0"/>
          </a:p>
          <a:p>
            <a:pPr marL="0" indent="0">
              <a:buNone/>
            </a:pPr>
            <a:r>
              <a:rPr lang="en-IN" sz="2000" dirty="0"/>
              <a:t>					}</a:t>
            </a:r>
            <a:endParaRPr lang="en-IN" sz="2000" dirty="0"/>
          </a:p>
          <a:p>
            <a:pPr marL="0" indent="0">
              <a:buNone/>
            </a:pPr>
            <a:r>
              <a:rPr lang="en-IN" sz="2000" dirty="0"/>
              <a:t>			}</a:t>
            </a:r>
            <a:endParaRPr lang="en-IN" sz="2000" dirty="0"/>
          </a:p>
          <a:p>
            <a:pPr marL="0" indent="0">
              <a:buNone/>
            </a:pPr>
            <a:endParaRPr lang="en-IN" dirty="0"/>
          </a:p>
          <a:p>
            <a:pPr marL="0" indent="0">
              <a:buNone/>
            </a:pPr>
            <a:endParaRPr lang="en-I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LETS SEE THE TIME COMPLEXITY OF THE FOLLOWING CODES </a:t>
            </a:r>
            <a:endParaRPr lang="en-IN" dirty="0"/>
          </a:p>
        </p:txBody>
      </p:sp>
      <p:sp>
        <p:nvSpPr>
          <p:cNvPr id="3" name="Content Placeholder 2"/>
          <p:cNvSpPr>
            <a:spLocks noGrp="1"/>
          </p:cNvSpPr>
          <p:nvPr>
            <p:ph idx="1"/>
          </p:nvPr>
        </p:nvSpPr>
        <p:spPr/>
        <p:txBody>
          <a:bodyPr/>
          <a:lstStyle/>
          <a:p>
            <a:r>
              <a:rPr lang="en-IN" dirty="0"/>
              <a:t>SEQUENTIAL STATEMENTS</a:t>
            </a:r>
            <a:endParaRPr lang="en-IN" dirty="0"/>
          </a:p>
          <a:p>
            <a:pPr marL="0" indent="0">
              <a:buNone/>
            </a:pPr>
            <a:r>
              <a:rPr lang="en-IN" dirty="0"/>
              <a:t> a=</a:t>
            </a:r>
            <a:r>
              <a:rPr lang="en-IN" dirty="0" err="1"/>
              <a:t>b+c</a:t>
            </a:r>
            <a:r>
              <a:rPr lang="en-IN" dirty="0"/>
              <a:t>;</a:t>
            </a:r>
            <a:endParaRPr lang="en-IN" dirty="0"/>
          </a:p>
          <a:p>
            <a:pPr marL="0" indent="0">
              <a:buNone/>
            </a:pPr>
            <a:r>
              <a:rPr lang="en-IN" dirty="0"/>
              <a:t> for(</a:t>
            </a:r>
            <a:r>
              <a:rPr lang="en-IN" dirty="0" err="1"/>
              <a:t>i</a:t>
            </a:r>
            <a:r>
              <a:rPr lang="en-IN" dirty="0"/>
              <a:t>=0;i&lt;</a:t>
            </a:r>
            <a:r>
              <a:rPr lang="en-IN" dirty="0" err="1"/>
              <a:t>n;i</a:t>
            </a:r>
            <a:r>
              <a:rPr lang="en-IN" dirty="0"/>
              <a:t>++)</a:t>
            </a:r>
            <a:endParaRPr lang="en-IN" dirty="0"/>
          </a:p>
          <a:p>
            <a:pPr marL="0" indent="0">
              <a:buNone/>
            </a:pPr>
            <a:r>
              <a:rPr lang="en-IN" dirty="0"/>
              <a:t>   {</a:t>
            </a:r>
            <a:endParaRPr lang="en-IN" dirty="0"/>
          </a:p>
          <a:p>
            <a:pPr marL="0" indent="0">
              <a:buNone/>
            </a:pPr>
            <a:r>
              <a:rPr lang="en-IN" dirty="0"/>
              <a:t>      z=</a:t>
            </a:r>
            <a:r>
              <a:rPr lang="en-IN" dirty="0" err="1"/>
              <a:t>z+y</a:t>
            </a:r>
            <a:r>
              <a:rPr lang="en-IN" dirty="0"/>
              <a:t>;  </a:t>
            </a:r>
            <a:endParaRPr lang="en-IN" dirty="0"/>
          </a:p>
          <a:p>
            <a:pPr marL="0" indent="0">
              <a:buNone/>
            </a:pPr>
            <a:r>
              <a:rPr lang="en-IN" dirty="0"/>
              <a:t>   } </a:t>
            </a:r>
            <a:endParaRPr lang="en-IN" dirty="0"/>
          </a:p>
          <a:p>
            <a:pPr marL="0" indent="0">
              <a:buNone/>
            </a:pPr>
            <a:r>
              <a:rPr lang="en-IN" dirty="0"/>
              <a:t> for (j=0;j&lt;</a:t>
            </a:r>
            <a:r>
              <a:rPr lang="en-IN" dirty="0" err="1"/>
              <a:t>n;j</a:t>
            </a:r>
            <a:r>
              <a:rPr lang="en-IN" dirty="0"/>
              <a:t>++)</a:t>
            </a:r>
            <a:endParaRPr lang="en-IN" dirty="0"/>
          </a:p>
          <a:p>
            <a:pPr marL="0" indent="0">
              <a:buNone/>
            </a:pPr>
            <a:r>
              <a:rPr lang="en-IN" dirty="0"/>
              <a:t>  {</a:t>
            </a:r>
            <a:endParaRPr lang="en-IN" dirty="0"/>
          </a:p>
          <a:p>
            <a:pPr marL="0" indent="0">
              <a:buNone/>
            </a:pPr>
            <a:r>
              <a:rPr lang="en-IN" dirty="0"/>
              <a:t> a=</a:t>
            </a:r>
            <a:r>
              <a:rPr lang="en-IN" dirty="0" err="1"/>
              <a:t>a+b</a:t>
            </a:r>
            <a:r>
              <a:rPr lang="en-IN" dirty="0"/>
              <a:t>;</a:t>
            </a:r>
            <a:endParaRPr lang="en-IN" dirty="0"/>
          </a:p>
          <a:p>
            <a:pPr marL="0" indent="0">
              <a:buNone/>
            </a:pPr>
            <a:r>
              <a:rPr lang="en-IN" dirty="0"/>
              <a:t>}</a:t>
            </a:r>
            <a:endParaRPr lang="en-IN" dirty="0"/>
          </a:p>
          <a:p>
            <a:pPr marL="0" indent="0">
              <a:buNone/>
            </a:pPr>
            <a:endParaRPr lang="en-IN" dirty="0"/>
          </a:p>
          <a:p>
            <a:pPr marL="0" indent="0">
              <a:buNone/>
            </a:pPr>
            <a:endParaRPr lang="en-IN" dirty="0"/>
          </a:p>
          <a:p>
            <a:pPr marL="0" indent="0">
              <a:buNone/>
            </a:pPr>
            <a:endParaRPr lang="en-I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LETS SEE THE TIME COMPLEXITY OF THE FOLLOWING CODES </a:t>
            </a:r>
            <a:endParaRPr lang="en-IN" dirty="0"/>
          </a:p>
        </p:txBody>
      </p:sp>
      <p:sp>
        <p:nvSpPr>
          <p:cNvPr id="3" name="Content Placeholder 2"/>
          <p:cNvSpPr>
            <a:spLocks noGrp="1"/>
          </p:cNvSpPr>
          <p:nvPr>
            <p:ph idx="1"/>
          </p:nvPr>
        </p:nvSpPr>
        <p:spPr/>
        <p:txBody>
          <a:bodyPr>
            <a:normAutofit fontScale="92500" lnSpcReduction="10000"/>
          </a:bodyPr>
          <a:lstStyle/>
          <a:p>
            <a:r>
              <a:rPr lang="en-IN" dirty="0"/>
              <a:t>If –Else statements</a:t>
            </a:r>
            <a:endParaRPr lang="en-IN" dirty="0"/>
          </a:p>
          <a:p>
            <a:pPr marL="0" indent="0">
              <a:buNone/>
            </a:pPr>
            <a:r>
              <a:rPr lang="en-IN" dirty="0"/>
              <a:t> if( condition1)</a:t>
            </a:r>
            <a:endParaRPr lang="en-IN" dirty="0"/>
          </a:p>
          <a:p>
            <a:pPr marL="0" indent="0">
              <a:buNone/>
            </a:pPr>
            <a:r>
              <a:rPr lang="en-IN" dirty="0"/>
              <a:t>{</a:t>
            </a:r>
            <a:endParaRPr lang="en-IN" dirty="0"/>
          </a:p>
          <a:p>
            <a:pPr marL="0" indent="0">
              <a:buNone/>
            </a:pPr>
            <a:r>
              <a:rPr lang="en-IN" dirty="0"/>
              <a:t> for(……</a:t>
            </a:r>
            <a:r>
              <a:rPr lang="en-IN" dirty="0" err="1"/>
              <a:t>i</a:t>
            </a:r>
            <a:r>
              <a:rPr lang="en-IN" dirty="0"/>
              <a:t>&lt;n…..)</a:t>
            </a:r>
            <a:endParaRPr lang="en-IN" dirty="0"/>
          </a:p>
          <a:p>
            <a:pPr marL="0" indent="0">
              <a:buNone/>
            </a:pPr>
            <a:r>
              <a:rPr lang="en-IN" dirty="0"/>
              <a:t>{</a:t>
            </a:r>
            <a:endParaRPr lang="en-IN" dirty="0"/>
          </a:p>
          <a:p>
            <a:pPr marL="0" indent="0">
              <a:buNone/>
            </a:pPr>
            <a:r>
              <a:rPr lang="en-IN" dirty="0"/>
              <a:t>…</a:t>
            </a:r>
            <a:endParaRPr lang="en-IN" dirty="0"/>
          </a:p>
          <a:p>
            <a:pPr marL="0" indent="0">
              <a:buNone/>
            </a:pPr>
            <a:r>
              <a:rPr lang="en-IN" dirty="0"/>
              <a:t>}}</a:t>
            </a:r>
            <a:endParaRPr lang="en-IN" dirty="0"/>
          </a:p>
          <a:p>
            <a:pPr marL="0" indent="0">
              <a:buNone/>
            </a:pPr>
            <a:r>
              <a:rPr lang="en-IN" dirty="0"/>
              <a:t> else</a:t>
            </a:r>
            <a:endParaRPr lang="en-IN" dirty="0"/>
          </a:p>
          <a:p>
            <a:pPr marL="0" indent="0">
              <a:buNone/>
            </a:pPr>
            <a:r>
              <a:rPr lang="en-IN" dirty="0"/>
              <a:t>{</a:t>
            </a:r>
            <a:endParaRPr lang="en-IN" dirty="0"/>
          </a:p>
          <a:p>
            <a:pPr marL="0" indent="0">
              <a:buNone/>
            </a:pPr>
            <a:r>
              <a:rPr lang="en-IN" dirty="0"/>
              <a:t>for (……</a:t>
            </a:r>
            <a:r>
              <a:rPr lang="en-IN" dirty="0" err="1"/>
              <a:t>i</a:t>
            </a:r>
            <a:r>
              <a:rPr lang="en-IN" dirty="0"/>
              <a:t>&lt;n…)</a:t>
            </a:r>
            <a:endParaRPr lang="en-IN" dirty="0"/>
          </a:p>
          <a:p>
            <a:pPr marL="0" indent="0">
              <a:buNone/>
            </a:pPr>
            <a:r>
              <a:rPr lang="en-IN" dirty="0"/>
              <a:t>{for(….j&lt;n….)</a:t>
            </a:r>
            <a:endParaRPr lang="en-IN" dirty="0"/>
          </a:p>
          <a:p>
            <a:pPr marL="0" indent="0">
              <a:buNone/>
            </a:pPr>
            <a:r>
              <a:rPr lang="en-IN" dirty="0"/>
              <a:t>{………}}</a:t>
            </a:r>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924800" cy="609600"/>
          </a:xfrm>
        </p:spPr>
        <p:txBody>
          <a:bodyPr/>
          <a:lstStyle/>
          <a:p>
            <a:r>
              <a:rPr lang="en-US" dirty="0">
                <a:solidFill>
                  <a:srgbClr val="FF0000"/>
                </a:solidFill>
              </a:rPr>
              <a:t>References</a:t>
            </a:r>
            <a:endParaRPr lang="en-US" dirty="0">
              <a:solidFill>
                <a:srgbClr val="FF0000"/>
              </a:solidFill>
            </a:endParaRPr>
          </a:p>
        </p:txBody>
      </p:sp>
      <p:sp>
        <p:nvSpPr>
          <p:cNvPr id="3" name="Content Placeholder 2"/>
          <p:cNvSpPr>
            <a:spLocks noGrp="1"/>
          </p:cNvSpPr>
          <p:nvPr>
            <p:ph idx="1"/>
          </p:nvPr>
        </p:nvSpPr>
        <p:spPr/>
        <p:txBody>
          <a:bodyPr/>
          <a:lstStyle/>
          <a:p>
            <a:pPr algn="just"/>
            <a:r>
              <a:rPr lang="en-US" dirty="0" err="1"/>
              <a:t>Lipschutz</a:t>
            </a:r>
            <a:r>
              <a:rPr lang="en-US" dirty="0"/>
              <a:t>, Seymour, “Data Structures”, </a:t>
            </a:r>
            <a:r>
              <a:rPr lang="en-US" dirty="0" err="1"/>
              <a:t>Schaum's</a:t>
            </a:r>
            <a:r>
              <a:rPr lang="en-US" dirty="0"/>
              <a:t> Outline Series, Tata McGraw Hill.</a:t>
            </a:r>
            <a:endParaRPr lang="en-US" dirty="0"/>
          </a:p>
          <a:p>
            <a:pPr algn="just"/>
            <a:r>
              <a:rPr lang="en-US" dirty="0"/>
              <a:t>Goodrich, Michael T., </a:t>
            </a:r>
            <a:r>
              <a:rPr lang="en-US" dirty="0" err="1"/>
              <a:t>Tamassia</a:t>
            </a:r>
            <a:r>
              <a:rPr lang="en-US" dirty="0"/>
              <a:t>, Roberto, and Mount, David M., “Data Structures and Algorithms in C++”, Wiley Student Edition.</a:t>
            </a:r>
            <a:endParaRPr lang="en-US" dirty="0"/>
          </a:p>
          <a:p>
            <a:pPr algn="just"/>
            <a:r>
              <a:rPr lang="en-US" dirty="0"/>
              <a:t>https://www.tutorialspoint.com/data_structures_algorithms/algorithms_basics.htm</a:t>
            </a:r>
            <a:endParaRPr lang="en-US" dirty="0"/>
          </a:p>
          <a:p>
            <a:pPr algn="just"/>
            <a:r>
              <a:rPr lang="en-US" dirty="0"/>
              <a:t>https://www.cs.utexas.edu/users/djimenez/utsa/cs1723/lecture2.html</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90600"/>
            <a:ext cx="7924800" cy="609600"/>
          </a:xfrm>
        </p:spPr>
        <p:txBody>
          <a:bodyPr/>
          <a:lstStyle/>
          <a:p>
            <a:r>
              <a:rPr lang="en-IN" dirty="0">
                <a:solidFill>
                  <a:srgbClr val="FF0000"/>
                </a:solidFill>
              </a:rPr>
              <a:t>Linear and Non-Linear Data structures</a:t>
            </a:r>
            <a:endParaRPr lang="en-IN" dirty="0">
              <a:solidFill>
                <a:srgbClr val="FF0000"/>
              </a:solidFill>
            </a:endParaRPr>
          </a:p>
        </p:txBody>
      </p:sp>
      <p:sp>
        <p:nvSpPr>
          <p:cNvPr id="3" name="Content Placeholder 2"/>
          <p:cNvSpPr>
            <a:spLocks noGrp="1"/>
          </p:cNvSpPr>
          <p:nvPr>
            <p:ph idx="1"/>
          </p:nvPr>
        </p:nvSpPr>
        <p:spPr/>
        <p:txBody>
          <a:bodyPr/>
          <a:lstStyle/>
          <a:p>
            <a:r>
              <a:rPr lang="en-IN" b="1" dirty="0"/>
              <a:t>Linear data structure</a:t>
            </a:r>
            <a:r>
              <a:rPr lang="en-IN" dirty="0"/>
              <a:t>: A data structure is said to be linear if the elements form a sequence, for example Array, Linked list, stack ,queue etc. </a:t>
            </a:r>
            <a:endParaRPr lang="en-IN" dirty="0"/>
          </a:p>
          <a:p>
            <a:endParaRPr lang="en-IN" dirty="0"/>
          </a:p>
          <a:p>
            <a:r>
              <a:rPr lang="en-IN" b="1" dirty="0"/>
              <a:t>Non-Linear data structure</a:t>
            </a:r>
            <a:r>
              <a:rPr lang="en-IN" dirty="0"/>
              <a:t>: Elements in a nonlinear data structure do not form a sequence, for example Tree, graph.</a:t>
            </a:r>
            <a:br>
              <a:rPr lang="en-IN" dirty="0"/>
            </a:br>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Books Recommended</a:t>
            </a:r>
            <a:endParaRPr lang="en-US" dirty="0">
              <a:solidFill>
                <a:srgbClr val="FF0000"/>
              </a:solidFill>
            </a:endParaRPr>
          </a:p>
        </p:txBody>
      </p:sp>
      <p:sp>
        <p:nvSpPr>
          <p:cNvPr id="3" name="Content Placeholder 2"/>
          <p:cNvSpPr>
            <a:spLocks noGrp="1"/>
          </p:cNvSpPr>
          <p:nvPr>
            <p:ph idx="1"/>
          </p:nvPr>
        </p:nvSpPr>
        <p:spPr/>
        <p:txBody>
          <a:bodyPr/>
          <a:lstStyle/>
          <a:p>
            <a:pPr lvl="0"/>
            <a:r>
              <a:rPr lang="en-US" dirty="0" err="1"/>
              <a:t>Lipschutz</a:t>
            </a:r>
            <a:r>
              <a:rPr lang="en-US" dirty="0"/>
              <a:t>, Seymour, “Data Structures”, </a:t>
            </a:r>
            <a:r>
              <a:rPr lang="en-US" dirty="0" err="1"/>
              <a:t>Schaum's</a:t>
            </a:r>
            <a:r>
              <a:rPr lang="en-US" dirty="0"/>
              <a:t> Outline Series, Tata McGraw Hill.</a:t>
            </a:r>
            <a:endParaRPr lang="en-US" dirty="0"/>
          </a:p>
          <a:p>
            <a:pPr lvl="0"/>
            <a:r>
              <a:rPr lang="en-US" dirty="0" err="1"/>
              <a:t>Gilberg</a:t>
            </a:r>
            <a:r>
              <a:rPr lang="en-US" dirty="0"/>
              <a:t>/</a:t>
            </a:r>
            <a:r>
              <a:rPr lang="en-US" dirty="0" err="1"/>
              <a:t>Forouzan</a:t>
            </a:r>
            <a:r>
              <a:rPr lang="en-US" dirty="0"/>
              <a:t>,” Data Structure with C ,</a:t>
            </a:r>
            <a:r>
              <a:rPr lang="en-US" dirty="0" err="1"/>
              <a:t>Cengage</a:t>
            </a:r>
            <a:r>
              <a:rPr lang="en-US" dirty="0"/>
              <a:t> Learning.</a:t>
            </a:r>
            <a:endParaRPr lang="en-US" dirty="0"/>
          </a:p>
          <a:p>
            <a:r>
              <a:rPr lang="en-US" dirty="0" err="1"/>
              <a:t>Augenstein,Moshe</a:t>
            </a:r>
            <a:r>
              <a:rPr lang="en-US" dirty="0"/>
              <a:t> J , </a:t>
            </a:r>
            <a:r>
              <a:rPr lang="en-US" dirty="0" err="1"/>
              <a:t>Tanenbaum</a:t>
            </a:r>
            <a:r>
              <a:rPr lang="en-US"/>
              <a:t>, Aaron  M, “Data Structures using C and C++”, Prentice Hall of India</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9144000" cy="4686300"/>
          </a:xfrm>
          <a:prstGeom prst="rect">
            <a:avLst/>
          </a:prstGeom>
          <a:solidFill>
            <a:schemeClr val="accent6">
              <a:lumMod val="50000"/>
              <a:alpha val="60000"/>
            </a:schemeClr>
          </a:solidFill>
          <a:ln w="12700" cap="flat" cmpd="sng" algn="ctr">
            <a:noFill/>
            <a:prstDash val="solid"/>
            <a:miter lim="800000"/>
          </a:ln>
          <a:effectLst/>
        </p:spPr>
        <p:txBody>
          <a:bodyPr anchor="ctr"/>
          <a:lstStyle/>
          <a:p>
            <a:pPr algn="ctr" fontAlgn="auto">
              <a:spcBef>
                <a:spcPts val="0"/>
              </a:spcBef>
              <a:spcAft>
                <a:spcPts val="0"/>
              </a:spcAft>
              <a:defRPr/>
            </a:pPr>
            <a:r>
              <a:rPr lang="en-US" dirty="0">
                <a:solidFill>
                  <a:prstClr val="white"/>
                </a:solidFill>
                <a:latin typeface="Calibri Light" panose="020F0302020204030204"/>
                <a:cs typeface="+mn-cs"/>
              </a:rPr>
              <a:t> </a:t>
            </a:r>
            <a:endParaRPr lang="en-US" dirty="0">
              <a:solidFill>
                <a:prstClr val="white"/>
              </a:solidFill>
              <a:latin typeface="Calibri Light" panose="020F0302020204030204"/>
              <a:cs typeface="+mn-cs"/>
            </a:endParaRPr>
          </a:p>
        </p:txBody>
      </p:sp>
      <p:cxnSp>
        <p:nvCxnSpPr>
          <p:cNvPr id="18" name="Straight Connector 17"/>
          <p:cNvCxnSpPr/>
          <p:nvPr/>
        </p:nvCxnSpPr>
        <p:spPr>
          <a:xfrm>
            <a:off x="7010400" y="0"/>
            <a:ext cx="13716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627938" y="0"/>
            <a:ext cx="496887" cy="6635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0863" y="6294438"/>
            <a:ext cx="419100" cy="55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3688" y="5129213"/>
            <a:ext cx="1295400" cy="172878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56" name="Title 1"/>
          <p:cNvSpPr txBox="1"/>
          <p:nvPr/>
        </p:nvSpPr>
        <p:spPr bwMode="auto">
          <a:xfrm>
            <a:off x="1114425" y="2249488"/>
            <a:ext cx="8043863"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8000">
                <a:solidFill>
                  <a:srgbClr val="FFFFFF"/>
                </a:solidFill>
                <a:latin typeface="Casper"/>
                <a:cs typeface="Segoe UI" panose="020B0502040204020203" pitchFamily="34" charset="0"/>
              </a:rPr>
              <a:t>THANK YOU</a:t>
            </a:r>
            <a:endParaRPr lang="en-US" altLang="en-US" sz="8000">
              <a:solidFill>
                <a:srgbClr val="FFFFFF"/>
              </a:solidFill>
              <a:latin typeface="Casper"/>
              <a:cs typeface="Segoe UI" panose="020B0502040204020203" pitchFamily="34" charset="0"/>
            </a:endParaRPr>
          </a:p>
        </p:txBody>
      </p:sp>
      <p:sp>
        <p:nvSpPr>
          <p:cNvPr id="2057" name="Diamond 6"/>
          <p:cNvSpPr>
            <a:spLocks noChangeArrowheads="1"/>
          </p:cNvSpPr>
          <p:nvPr/>
        </p:nvSpPr>
        <p:spPr bwMode="auto">
          <a:xfrm>
            <a:off x="1981200" y="1214438"/>
            <a:ext cx="1822450" cy="3225800"/>
          </a:xfrm>
          <a:custGeom>
            <a:avLst/>
            <a:gdLst>
              <a:gd name="T0" fmla="*/ 1024905 w 2430463"/>
              <a:gd name="T1" fmla="*/ 2413000 h 3225800"/>
              <a:gd name="T2" fmla="*/ 680147 w 2430463"/>
              <a:gd name="T3" fmla="*/ 3225800 h 3225800"/>
              <a:gd name="T4" fmla="*/ 0 w 2430463"/>
              <a:gd name="T5" fmla="*/ 1612900 h 3225800"/>
              <a:gd name="T6" fmla="*/ 680147 w 2430463"/>
              <a:gd name="T7" fmla="*/ 0 h 3225800"/>
              <a:gd name="T8" fmla="*/ 1024905 w 2430463"/>
              <a:gd name="T9" fmla="*/ 817563 h 3225800"/>
              <a:gd name="T10" fmla="*/ 0 60000 65536"/>
              <a:gd name="T11" fmla="*/ 0 60000 65536"/>
              <a:gd name="T12" fmla="*/ 0 60000 65536"/>
              <a:gd name="T13" fmla="*/ 0 60000 65536"/>
              <a:gd name="T14" fmla="*/ 0 60000 65536"/>
              <a:gd name="T15" fmla="*/ 0 w 2430463"/>
              <a:gd name="T16" fmla="*/ 0 h 3225800"/>
              <a:gd name="T17" fmla="*/ 2430463 w 2430463"/>
              <a:gd name="T18" fmla="*/ 3225800 h 3225800"/>
            </a:gdLst>
            <a:ahLst/>
            <a:cxnLst>
              <a:cxn ang="T10">
                <a:pos x="T0" y="T1"/>
              </a:cxn>
              <a:cxn ang="T11">
                <a:pos x="T2" y="T3"/>
              </a:cxn>
              <a:cxn ang="T12">
                <a:pos x="T4" y="T5"/>
              </a:cxn>
              <a:cxn ang="T13">
                <a:pos x="T6" y="T7"/>
              </a:cxn>
              <a:cxn ang="T14">
                <a:pos x="T8" y="T9"/>
              </a:cxn>
            </a:cxnLst>
            <a:rect l="T15" t="T16" r="T17" b="T18"/>
            <a:pathLst>
              <a:path w="2430463" h="3225800">
                <a:moveTo>
                  <a:pt x="2430463" y="2413000"/>
                </a:moveTo>
                <a:lnTo>
                  <a:pt x="1612900" y="3225800"/>
                </a:lnTo>
                <a:lnTo>
                  <a:pt x="0" y="1612900"/>
                </a:lnTo>
                <a:lnTo>
                  <a:pt x="1612900" y="0"/>
                </a:lnTo>
                <a:lnTo>
                  <a:pt x="2430463" y="817563"/>
                </a:lnTo>
              </a:path>
            </a:pathLst>
          </a:custGeom>
          <a:noFill/>
          <a:ln w="38100" algn="ctr">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Light" panose="020F0302020204030204" pitchFamily="34" charset="0"/>
            </a:endParaRPr>
          </a:p>
        </p:txBody>
      </p:sp>
      <p:sp>
        <p:nvSpPr>
          <p:cNvPr id="2058" name="Diamond 6"/>
          <p:cNvSpPr>
            <a:spLocks noChangeArrowheads="1"/>
          </p:cNvSpPr>
          <p:nvPr/>
        </p:nvSpPr>
        <p:spPr bwMode="auto">
          <a:xfrm>
            <a:off x="2174875" y="1214438"/>
            <a:ext cx="1822450" cy="3225800"/>
          </a:xfrm>
          <a:custGeom>
            <a:avLst/>
            <a:gdLst>
              <a:gd name="T0" fmla="*/ 1024905 w 2430463"/>
              <a:gd name="T1" fmla="*/ 2413000 h 3225800"/>
              <a:gd name="T2" fmla="*/ 680147 w 2430463"/>
              <a:gd name="T3" fmla="*/ 3225800 h 3225800"/>
              <a:gd name="T4" fmla="*/ 0 w 2430463"/>
              <a:gd name="T5" fmla="*/ 1612900 h 3225800"/>
              <a:gd name="T6" fmla="*/ 680147 w 2430463"/>
              <a:gd name="T7" fmla="*/ 0 h 3225800"/>
              <a:gd name="T8" fmla="*/ 1024905 w 2430463"/>
              <a:gd name="T9" fmla="*/ 817563 h 3225800"/>
              <a:gd name="T10" fmla="*/ 0 60000 65536"/>
              <a:gd name="T11" fmla="*/ 0 60000 65536"/>
              <a:gd name="T12" fmla="*/ 0 60000 65536"/>
              <a:gd name="T13" fmla="*/ 0 60000 65536"/>
              <a:gd name="T14" fmla="*/ 0 60000 65536"/>
              <a:gd name="T15" fmla="*/ 0 w 2430463"/>
              <a:gd name="T16" fmla="*/ 0 h 3225800"/>
              <a:gd name="T17" fmla="*/ 2430463 w 2430463"/>
              <a:gd name="T18" fmla="*/ 3225800 h 3225800"/>
            </a:gdLst>
            <a:ahLst/>
            <a:cxnLst>
              <a:cxn ang="T10">
                <a:pos x="T0" y="T1"/>
              </a:cxn>
              <a:cxn ang="T11">
                <a:pos x="T2" y="T3"/>
              </a:cxn>
              <a:cxn ang="T12">
                <a:pos x="T4" y="T5"/>
              </a:cxn>
              <a:cxn ang="T13">
                <a:pos x="T6" y="T7"/>
              </a:cxn>
              <a:cxn ang="T14">
                <a:pos x="T8" y="T9"/>
              </a:cxn>
            </a:cxnLst>
            <a:rect l="T15" t="T16" r="T17" b="T18"/>
            <a:pathLst>
              <a:path w="2430463" h="3225800">
                <a:moveTo>
                  <a:pt x="2430463" y="2413000"/>
                </a:moveTo>
                <a:lnTo>
                  <a:pt x="1612900" y="3225800"/>
                </a:lnTo>
                <a:lnTo>
                  <a:pt x="0" y="1612900"/>
                </a:lnTo>
                <a:lnTo>
                  <a:pt x="1612900" y="0"/>
                </a:lnTo>
                <a:lnTo>
                  <a:pt x="2430463" y="817563"/>
                </a:lnTo>
              </a:path>
            </a:pathLst>
          </a:custGeom>
          <a:noFill/>
          <a:ln w="38100" algn="ctr">
            <a:solidFill>
              <a:srgbClr val="FFFFFF"/>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latin typeface="Calibri Light" panose="020F0302020204030204" pitchFamily="34" charset="0"/>
            </a:endParaRPr>
          </a:p>
        </p:txBody>
      </p:sp>
      <p:grpSp>
        <p:nvGrpSpPr>
          <p:cNvPr id="2059" name="Group 28"/>
          <p:cNvGrpSpPr/>
          <p:nvPr/>
        </p:nvGrpSpPr>
        <p:grpSpPr bwMode="auto">
          <a:xfrm>
            <a:off x="179388" y="152400"/>
            <a:ext cx="306387" cy="1612900"/>
            <a:chOff x="83821" y="0"/>
            <a:chExt cx="219636" cy="903079"/>
          </a:xfrm>
        </p:grpSpPr>
        <p:sp>
          <p:nvSpPr>
            <p:cNvPr id="30" name="Rectangle 29"/>
            <p:cNvSpPr/>
            <p:nvPr/>
          </p:nvSpPr>
          <p:spPr>
            <a:xfrm>
              <a:off x="83821" y="0"/>
              <a:ext cx="219636" cy="2106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ectangle 30"/>
            <p:cNvSpPr/>
            <p:nvPr/>
          </p:nvSpPr>
          <p:spPr>
            <a:xfrm>
              <a:off x="84959" y="408874"/>
              <a:ext cx="218498" cy="49420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a:xfrm>
              <a:off x="83821" y="210659"/>
              <a:ext cx="218498" cy="22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aphicFrame>
          <p:nvGraphicFramePr>
            <p:cNvPr id="2050" name="Object 18"/>
            <p:cNvGraphicFramePr>
              <a:graphicFrameLocks noChangeAspect="1"/>
            </p:cNvGraphicFramePr>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0" name="CorelDRAW" r:id="rId1" imgW="2169795" imgH="2163445" progId="">
                    <p:embed/>
                  </p:oleObj>
                </mc:Choice>
                <mc:Fallback>
                  <p:oleObj name="CorelDRAW" r:id="rId1" imgW="2169795" imgH="2163445" progId="">
                    <p:embed/>
                    <p:pic>
                      <p:nvPicPr>
                        <p:cNvPr id="0" name="Object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Operations on Data Structure</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i="1" dirty="0"/>
              <a:t>Traversing:</a:t>
            </a:r>
            <a:r>
              <a:rPr lang="en-US" dirty="0"/>
              <a:t> Accessing each records exactly once so that certain items in the record may be processed. </a:t>
            </a:r>
            <a:endParaRPr lang="en-US" dirty="0"/>
          </a:p>
          <a:p>
            <a:r>
              <a:rPr lang="en-US" dirty="0"/>
              <a:t> </a:t>
            </a:r>
            <a:r>
              <a:rPr lang="en-US" i="1" dirty="0"/>
              <a:t>Searching:</a:t>
            </a:r>
            <a:r>
              <a:rPr lang="en-US" dirty="0"/>
              <a:t> Finding the location of a particular record with a given key value, or finding the location of all records which satisfy one or more conditions.</a:t>
            </a:r>
            <a:endParaRPr lang="en-US" dirty="0"/>
          </a:p>
          <a:p>
            <a:r>
              <a:rPr lang="en-US" i="1" dirty="0"/>
              <a:t>Inserting:</a:t>
            </a:r>
            <a:r>
              <a:rPr lang="en-US" dirty="0"/>
              <a:t> Adding a new record to the structure.</a:t>
            </a:r>
            <a:endParaRPr lang="en-US" dirty="0"/>
          </a:p>
          <a:p>
            <a:r>
              <a:rPr lang="en-US" i="1" dirty="0"/>
              <a:t>Deleting:</a:t>
            </a:r>
            <a:r>
              <a:rPr lang="en-US" dirty="0"/>
              <a:t> Removing the record from the structure.</a:t>
            </a:r>
            <a:endParaRPr lang="en-US" dirty="0"/>
          </a:p>
          <a:p>
            <a:r>
              <a:rPr lang="en-US" i="1" dirty="0"/>
              <a:t>Sorting:</a:t>
            </a:r>
            <a:r>
              <a:rPr lang="en-US" dirty="0"/>
              <a:t> Managing the data or record in some logical order(Ascending or descending order).</a:t>
            </a:r>
            <a:endParaRPr lang="en-US" dirty="0"/>
          </a:p>
          <a:p>
            <a:r>
              <a:rPr lang="en-US" i="1" dirty="0"/>
              <a:t>Merging:</a:t>
            </a:r>
            <a:r>
              <a:rPr lang="en-US" dirty="0"/>
              <a:t> Combining the record in two different sorted files into a single sorted file.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Foundry</Template>
  <TotalTime>0</TotalTime>
  <Words>22102</Words>
  <Application>WPS Presentation</Application>
  <PresentationFormat>On-screen Show (4:3)</PresentationFormat>
  <Paragraphs>835</Paragraphs>
  <Slides>81</Slides>
  <Notes>46</Notes>
  <HiddenSlides>1</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0</vt:i4>
      </vt:variant>
      <vt:variant>
        <vt:lpstr>幻灯片标题</vt:lpstr>
      </vt:variant>
      <vt:variant>
        <vt:i4>81</vt:i4>
      </vt:variant>
    </vt:vector>
  </HeadingPairs>
  <TitlesOfParts>
    <vt:vector size="103" baseType="lpstr">
      <vt:lpstr>Arial</vt:lpstr>
      <vt:lpstr>SimSun</vt:lpstr>
      <vt:lpstr>Wingdings</vt:lpstr>
      <vt:lpstr>Calibri</vt:lpstr>
      <vt:lpstr>Cambria</vt:lpstr>
      <vt:lpstr>Arial</vt:lpstr>
      <vt:lpstr>Times New Roman</vt:lpstr>
      <vt:lpstr>Calibri</vt:lpstr>
      <vt:lpstr>Casper</vt:lpstr>
      <vt:lpstr>Segoe Print</vt:lpstr>
      <vt:lpstr>Karla</vt:lpstr>
      <vt:lpstr>Raleway ExtraBold</vt:lpstr>
      <vt:lpstr>Times New Roman</vt:lpstr>
      <vt:lpstr>Tahoma</vt:lpstr>
      <vt:lpstr>Microsoft YaHei</vt:lpstr>
      <vt:lpstr>Arial Unicode MS</vt:lpstr>
      <vt:lpstr>Cambria</vt:lpstr>
      <vt:lpstr>Calibri Light</vt:lpstr>
      <vt:lpstr>Segoe UI</vt:lpstr>
      <vt:lpstr>Calibri Light</vt:lpstr>
      <vt:lpstr>Office Theme</vt:lpstr>
      <vt:lpstr>Custom Design</vt:lpstr>
      <vt:lpstr>PowerPoint 演示文稿</vt:lpstr>
      <vt:lpstr>PowerPoint 演示文稿</vt:lpstr>
      <vt:lpstr>Contents of the Syllabus  </vt:lpstr>
      <vt:lpstr>Contents of the Syllabus  </vt:lpstr>
      <vt:lpstr>Data &amp; Information</vt:lpstr>
      <vt:lpstr>Data Type and Data Structure</vt:lpstr>
      <vt:lpstr>Data Structures</vt:lpstr>
      <vt:lpstr>Linear and Non-Linear Data structures</vt:lpstr>
      <vt:lpstr>Operations on Data 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Contents</vt:lpstr>
      <vt:lpstr>Pointers</vt:lpstr>
      <vt:lpstr>Declaring Pointer Variables</vt:lpstr>
      <vt:lpstr>Initializing Pointers</vt:lpstr>
      <vt:lpstr> Dynamic Memory Allocation </vt:lpstr>
      <vt:lpstr>Dynamic memory Allocation</vt:lpstr>
      <vt:lpstr>Pointers with memory management</vt:lpstr>
      <vt:lpstr>Memory Leak</vt:lpstr>
      <vt:lpstr>Dynamic Memory Allocation in C</vt:lpstr>
      <vt:lpstr>Malloc()</vt:lpstr>
      <vt:lpstr>malloc</vt:lpstr>
      <vt:lpstr>Calloc()</vt:lpstr>
      <vt:lpstr>calloc</vt:lpstr>
      <vt:lpstr>Realloc()</vt:lpstr>
      <vt:lpstr>realloc</vt:lpstr>
      <vt:lpstr>Free()</vt:lpstr>
      <vt:lpstr>Difference</vt:lpstr>
      <vt:lpstr>Void Pointer</vt:lpstr>
      <vt:lpstr>Void Pointer</vt:lpstr>
      <vt:lpstr>Void Pointer</vt:lpstr>
      <vt:lpstr>Null Pointer</vt:lpstr>
      <vt:lpstr>Use of Null Pointer</vt:lpstr>
      <vt:lpstr>Use of Null Pointer</vt:lpstr>
      <vt:lpstr>Dangling Pointer</vt:lpstr>
      <vt:lpstr>Dangling Pointer</vt:lpstr>
      <vt:lpstr>Dangling Pointer- solution</vt:lpstr>
      <vt:lpstr>Wild Pointer</vt:lpstr>
      <vt:lpstr>How to avoid Wild Pointer</vt:lpstr>
      <vt:lpstr>How to avoid Wild Pointer</vt:lpstr>
      <vt:lpstr>PowerPoint 演示文稿</vt:lpstr>
      <vt:lpstr>What is an Algorithm ?</vt:lpstr>
      <vt:lpstr>Characteristics of an Algorithm </vt:lpstr>
      <vt:lpstr> Why we need to calculate the performance of an algorithm? </vt:lpstr>
      <vt:lpstr>Various complexities of algorithms</vt:lpstr>
      <vt:lpstr>Common time complexities</vt:lpstr>
      <vt:lpstr>PowerPoint 演示文稿</vt:lpstr>
      <vt:lpstr>Time and space</vt:lpstr>
      <vt:lpstr>Space Complexity</vt:lpstr>
      <vt:lpstr> Space Complexity</vt:lpstr>
      <vt:lpstr> Time Complexity: Asymptotic Notations  </vt:lpstr>
      <vt:lpstr>PowerPoint 演示文稿</vt:lpstr>
      <vt:lpstr>PowerPoint 演示文稿</vt:lpstr>
      <vt:lpstr>PowerPoint 演示文稿</vt:lpstr>
      <vt:lpstr>STEPS TO COMPUTE BIG O  TIME COMPLEXITY </vt:lpstr>
      <vt:lpstr>Simplifying the formulae</vt:lpstr>
      <vt:lpstr>y = x2 + 3x + 5,              for x=1..10</vt:lpstr>
      <vt:lpstr>y = x2 + 3x + 5, for x=1..20</vt:lpstr>
      <vt:lpstr>LETS SEE THE TIME COMPLEXITY OF THE FOLLOWING CODES </vt:lpstr>
      <vt:lpstr>LETS SEE THE TIME COMPLEXITY OF THE FOLLOWING CODES </vt:lpstr>
      <vt:lpstr>LETS SEE THE TIME COMPLEXITY OF THE FOLLOWING CODES </vt:lpstr>
      <vt:lpstr>LETS SEE THE TIME COMPLEXITY OF THE FOLLOWING CODES </vt:lpstr>
      <vt:lpstr>References</vt:lpstr>
      <vt:lpstr>Books Recommended</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cgc</dc:creator>
  <cp:lastModifiedBy>Cadre Infotech</cp:lastModifiedBy>
  <cp:revision>1018</cp:revision>
  <dcterms:created xsi:type="dcterms:W3CDTF">2013-12-12T17:34:00Z</dcterms:created>
  <dcterms:modified xsi:type="dcterms:W3CDTF">2023-09-28T01:21:58Z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6346829CD94E406DBA34E9D7D2499AC1_12</vt:lpwstr>
  </property>
  <property fmtid="{D5CDD505-2E9C-101B-9397-08002B2CF9AE}" pid="3" name="KSOProductBuildVer">
    <vt:lpwstr>1033-12.2.0.13215</vt:lpwstr>
  </property>
</Properties>
</file>